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31"/>
  </p:notesMasterIdLst>
  <p:sldIdLst>
    <p:sldId id="256" r:id="rId6"/>
    <p:sldId id="257" r:id="rId7"/>
    <p:sldId id="295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88" r:id="rId19"/>
    <p:sldId id="282" r:id="rId20"/>
    <p:sldId id="283" r:id="rId21"/>
    <p:sldId id="286" r:id="rId22"/>
    <p:sldId id="287" r:id="rId23"/>
    <p:sldId id="284" r:id="rId24"/>
    <p:sldId id="278" r:id="rId25"/>
    <p:sldId id="272" r:id="rId26"/>
    <p:sldId id="273" r:id="rId27"/>
    <p:sldId id="279" r:id="rId28"/>
    <p:sldId id="277" r:id="rId29"/>
    <p:sldId id="274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554" autoAdjust="0"/>
  </p:normalViewPr>
  <p:slideViewPr>
    <p:cSldViewPr>
      <p:cViewPr>
        <p:scale>
          <a:sx n="75" d="100"/>
          <a:sy n="75" d="100"/>
        </p:scale>
        <p:origin x="1666" y="-14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04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7693E1-EA5B-4107-9BCC-7AFFDE98E1CB}" type="datetimeFigureOut">
              <a:rPr lang="en-IN" smtClean="0"/>
              <a:pPr/>
              <a:t>13-04-2022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07DAD-DFB9-4038-ACA2-D11A161F0EF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6194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CD6672-A7D3-459B-8868-D528E4FB486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632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6325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2CDD67-2E2F-479F-94D8-6DB53E1B0F2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1768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>
                <a:latin typeface="Arial" pitchFamily="34" charset="0"/>
              </a:rPr>
              <a:t>https://www.nature.com/scitable/topicpage/dna-replication-and-causes-of-mutation-409/</a:t>
            </a:r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958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685817" indent="-263776" defTabSz="912958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055103" indent="-211021" defTabSz="912958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477145" indent="-211021" defTabSz="912958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1899186" indent="-211021" defTabSz="912958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321227" indent="-211021" defTabSz="91295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743269" indent="-211021" defTabSz="91295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165310" indent="-211021" defTabSz="91295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587351" indent="-211021" defTabSz="91295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CE8672A4-C9EB-4544-9B42-E38AA1DD232A}" type="slidenum">
              <a:rPr lang="en-GB" smtClean="0">
                <a:solidFill>
                  <a:srgbClr val="000000"/>
                </a:solidFill>
                <a:latin typeface="Calibri" pitchFamily="34" charset="0"/>
              </a:rPr>
              <a:pPr/>
              <a:t>9</a:t>
            </a:fld>
            <a:endParaRPr lang="en-GB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GB" b="1" dirty="0"/>
              <a:t>How Proto-Oncogenes Become Oncogenes </a:t>
            </a:r>
          </a:p>
          <a:p>
            <a:pPr>
              <a:defRPr/>
            </a:pPr>
            <a:r>
              <a:rPr lang="en-GB" dirty="0"/>
              <a:t>Today, more than 40 different human proto-oncogenes are known. But what types of mutations convert these proto-oncogenes into oncogenes? The answer is simple: Oncogenes arise as a result of mutations that increase the expression level or activity of a proto-oncogene. Underlying genetic mechanisms associated with oncogene activation include the following: </a:t>
            </a:r>
          </a:p>
          <a:p>
            <a:pPr marL="171434" indent="-171434">
              <a:buFont typeface="Arial" panose="020B0604020202020204" pitchFamily="34" charset="0"/>
              <a:buChar char="•"/>
              <a:defRPr/>
            </a:pPr>
            <a:r>
              <a:rPr lang="en-GB" dirty="0"/>
              <a:t>Point mutations, deletions, or insertions that lead to a hyperactive gene product </a:t>
            </a:r>
          </a:p>
          <a:p>
            <a:pPr marL="171434" indent="-171434">
              <a:buFont typeface="Arial" panose="020B0604020202020204" pitchFamily="34" charset="0"/>
              <a:buChar char="•"/>
              <a:defRPr/>
            </a:pPr>
            <a:r>
              <a:rPr lang="en-GB" dirty="0"/>
              <a:t>Point mutations, deletions, or insertions in the promoter region of a proto-oncogene that lead to increased transcription </a:t>
            </a:r>
          </a:p>
          <a:p>
            <a:pPr marL="171434" indent="-171434">
              <a:buFont typeface="Arial" panose="020B0604020202020204" pitchFamily="34" charset="0"/>
              <a:buChar char="•"/>
              <a:defRPr/>
            </a:pPr>
            <a:r>
              <a:rPr lang="en-GB" dirty="0"/>
              <a:t>Gene amplification events leading to extra chromosomal copies of a proto-oncogene</a:t>
            </a:r>
          </a:p>
          <a:p>
            <a:pPr marL="171434" indent="-171434">
              <a:buFont typeface="Arial" panose="020B0604020202020204" pitchFamily="34" charset="0"/>
              <a:buChar char="•"/>
              <a:defRPr/>
            </a:pPr>
            <a:r>
              <a:rPr lang="en-GB" dirty="0"/>
              <a:t>Chromosomal translocation events that relocate a proto-oncogene to a new chromosomal site that leads to higher expression</a:t>
            </a:r>
          </a:p>
          <a:p>
            <a:pPr marL="171434" indent="-171434">
              <a:buFont typeface="Arial" panose="020B0604020202020204" pitchFamily="34" charset="0"/>
              <a:buChar char="•"/>
              <a:defRPr/>
            </a:pPr>
            <a:r>
              <a:rPr lang="en-GB" dirty="0"/>
              <a:t>Chromosomal translocations that lead to a fusion between a proto-oncogene and a second gene, which produces a fusion protein with oncogenic activity</a:t>
            </a:r>
          </a:p>
          <a:p>
            <a:pPr>
              <a:defRPr/>
            </a:pPr>
            <a:endParaRPr lang="en-GB" dirty="0"/>
          </a:p>
          <a:p>
            <a:pPr>
              <a:defRPr/>
            </a:pPr>
            <a:r>
              <a:rPr lang="en-GB" dirty="0"/>
              <a:t>https://www.nature.com/scitable/topicpage/proto-oncogenes-to-oncogenes-to-cancer-883/</a:t>
            </a:r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958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685817" indent="-263776" defTabSz="912958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055103" indent="-211021" defTabSz="912958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477145" indent="-211021" defTabSz="912958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1899186" indent="-211021" defTabSz="912958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321227" indent="-211021" defTabSz="91295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743269" indent="-211021" defTabSz="91295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165310" indent="-211021" defTabSz="91295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587351" indent="-211021" defTabSz="91295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F848234F-DB0B-4781-8EFE-B73B24724468}" type="slidenum">
              <a:rPr lang="en-GB" smtClean="0">
                <a:solidFill>
                  <a:srgbClr val="000000"/>
                </a:solidFill>
                <a:latin typeface="Calibri" pitchFamily="34" charset="0"/>
              </a:rPr>
              <a:pPr/>
              <a:t>11</a:t>
            </a:fld>
            <a:endParaRPr lang="en-GB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GB" b="1" dirty="0"/>
              <a:t>Model for the function of p53. </a:t>
            </a:r>
          </a:p>
          <a:p>
            <a:pPr>
              <a:defRPr/>
            </a:pPr>
            <a:r>
              <a:rPr lang="en-GB" dirty="0"/>
              <a:t>( </a:t>
            </a:r>
            <a:r>
              <a:rPr lang="en-GB" i="1" dirty="0"/>
              <a:t>a </a:t>
            </a:r>
            <a:r>
              <a:rPr lang="en-GB" dirty="0"/>
              <a:t>) Cell division does not normally require the involvement of p53. ( </a:t>
            </a:r>
            <a:r>
              <a:rPr lang="en-GB" i="1" dirty="0"/>
              <a:t>b </a:t>
            </a:r>
            <a:r>
              <a:rPr lang="en-GB" dirty="0"/>
              <a:t>) If, however, the DNA of a cell becomes damaged as the result of exposure to mutagens, the level of p53 rises and acts either to arrest the progression of the cell  through G 1 or to direct the cell toward apoptosis. ( </a:t>
            </a:r>
            <a:r>
              <a:rPr lang="en-GB" i="1" dirty="0"/>
              <a:t>c </a:t>
            </a:r>
            <a:r>
              <a:rPr lang="en-GB" dirty="0"/>
              <a:t>) If both copies of the </a:t>
            </a:r>
            <a:r>
              <a:rPr lang="en-GB" i="1" dirty="0"/>
              <a:t>TP53 </a:t>
            </a:r>
            <a:r>
              <a:rPr lang="en-GB" dirty="0"/>
              <a:t>gene are inactivated, the cell loses the ability to arrest the cell cycle or commit the cell to apoptosis following DNA damage. As a result, the cell either dies from mitotic failure or continues to proliferate with genetic abnormalities that may lead to the formation of a malignant growth.</a:t>
            </a:r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958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685817" indent="-263776" defTabSz="912958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055103" indent="-211021" defTabSz="912958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477145" indent="-211021" defTabSz="912958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1899186" indent="-211021" defTabSz="912958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321227" indent="-211021" defTabSz="91295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743269" indent="-211021" defTabSz="91295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165310" indent="-211021" defTabSz="91295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587351" indent="-211021" defTabSz="91295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EEDF598B-FD67-4731-8806-4F6D5A9EA5F8}" type="slidenum">
              <a:rPr lang="en-GB" smtClean="0">
                <a:solidFill>
                  <a:srgbClr val="000000"/>
                </a:solidFill>
                <a:latin typeface="Calibri" pitchFamily="34" charset="0"/>
              </a:rPr>
              <a:pPr/>
              <a:t>13</a:t>
            </a:fld>
            <a:endParaRPr lang="en-GB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200" b="1" dirty="0">
                <a:solidFill>
                  <a:srgbClr val="7030A0"/>
                </a:solidFill>
              </a:rPr>
              <a:t>UNRESPONSIVE</a:t>
            </a:r>
            <a:r>
              <a:rPr lang="en-GB" sz="1200" dirty="0"/>
              <a:t> to cell-cell communications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200" dirty="0"/>
              <a:t>Loss of adhesion to other cells or tissues- </a:t>
            </a:r>
            <a:r>
              <a:rPr lang="en-GB" sz="1200" b="1" dirty="0">
                <a:solidFill>
                  <a:schemeClr val="accent2">
                    <a:lumMod val="75000"/>
                  </a:schemeClr>
                </a:solidFill>
              </a:rPr>
              <a:t>LOSS OF CONTACT INHIBITION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7CEE5-FC15-4FFA-9702-8872790D8B8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317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Steps in the process of metastasis. This example illustrates the spread of a tumor from an organ such as the bladder to the liver. Tumor cells may enter the bloodstream directly by crossing the wall of a blood vessel, as diagrammed here, or, more commonly perhaps, by crossing the wall of a lymphatic vessel that ultimately discharges its contents (lymph) into the bloodstream. Tumor cells that have entered a lymphatic vessel often become trapped in lymph nodes along the way, giving rise to lymph-node metastases.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Studies in animals show that typically far fewer than one in every thousand malignant tumor cells that enter the bloodstream will colonize a new tissue so as to produce a detectable tumor at a new site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92F32-6E75-4E55-8632-00828281281A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495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8E23F-45FF-4B77-B13B-73C36B94974A}" type="datetimeFigureOut">
              <a:rPr lang="en-IN" smtClean="0"/>
              <a:pPr/>
              <a:t>13-04-2022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0DC88-82FB-4881-AC7C-C9B408FC965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5366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8E23F-45FF-4B77-B13B-73C36B94974A}" type="datetimeFigureOut">
              <a:rPr lang="en-IN" smtClean="0"/>
              <a:pPr/>
              <a:t>13-04-2022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0DC88-82FB-4881-AC7C-C9B408FC965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2645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8E23F-45FF-4B77-B13B-73C36B94974A}" type="datetimeFigureOut">
              <a:rPr lang="en-IN" smtClean="0"/>
              <a:pPr/>
              <a:t>13-04-2022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0DC88-82FB-4881-AC7C-C9B408FC965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3745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E083-7BC4-4B57-9078-ED584E2825E6}" type="datetimeFigureOut">
              <a:rPr lang="en-GB" smtClean="0"/>
              <a:pPr/>
              <a:t>13/04/2022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6707-B539-4340-9384-A2112967C2D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6650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E083-7BC4-4B57-9078-ED584E2825E6}" type="datetimeFigureOut">
              <a:rPr lang="en-GB" smtClean="0"/>
              <a:pPr/>
              <a:t>13/04/2022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6707-B539-4340-9384-A2112967C2D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59023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E083-7BC4-4B57-9078-ED584E2825E6}" type="datetimeFigureOut">
              <a:rPr lang="en-GB" smtClean="0"/>
              <a:pPr/>
              <a:t>13/04/2022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6707-B539-4340-9384-A2112967C2D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24495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E083-7BC4-4B57-9078-ED584E2825E6}" type="datetimeFigureOut">
              <a:rPr lang="en-GB" smtClean="0"/>
              <a:pPr/>
              <a:t>13/04/2022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6707-B539-4340-9384-A2112967C2D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51452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E083-7BC4-4B57-9078-ED584E2825E6}" type="datetimeFigureOut">
              <a:rPr lang="en-GB" smtClean="0"/>
              <a:pPr/>
              <a:t>13/04/2022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6707-B539-4340-9384-A2112967C2D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555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E083-7BC4-4B57-9078-ED584E2825E6}" type="datetimeFigureOut">
              <a:rPr lang="en-GB" smtClean="0"/>
              <a:pPr/>
              <a:t>13/04/2022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6707-B539-4340-9384-A2112967C2D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6647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E083-7BC4-4B57-9078-ED584E2825E6}" type="datetimeFigureOut">
              <a:rPr lang="en-GB" smtClean="0"/>
              <a:pPr/>
              <a:t>13/04/2022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6707-B539-4340-9384-A2112967C2D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643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E083-7BC4-4B57-9078-ED584E2825E6}" type="datetimeFigureOut">
              <a:rPr lang="en-GB" smtClean="0"/>
              <a:pPr/>
              <a:t>13/04/2022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6707-B539-4340-9384-A2112967C2D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451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8E23F-45FF-4B77-B13B-73C36B94974A}" type="datetimeFigureOut">
              <a:rPr lang="en-IN" smtClean="0"/>
              <a:pPr/>
              <a:t>13-04-2022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0DC88-82FB-4881-AC7C-C9B408FC965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5222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E083-7BC4-4B57-9078-ED584E2825E6}" type="datetimeFigureOut">
              <a:rPr lang="en-GB" smtClean="0"/>
              <a:pPr/>
              <a:t>13/04/2022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6707-B539-4340-9384-A2112967C2D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450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E083-7BC4-4B57-9078-ED584E2825E6}" type="datetimeFigureOut">
              <a:rPr lang="en-GB" smtClean="0"/>
              <a:pPr/>
              <a:t>13/04/2022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6707-B539-4340-9384-A2112967C2D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3561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E083-7BC4-4B57-9078-ED584E2825E6}" type="datetimeFigureOut">
              <a:rPr lang="en-GB" smtClean="0"/>
              <a:pPr/>
              <a:t>13/04/2022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6707-B539-4340-9384-A2112967C2D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20796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en-IN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7F71EF-B5FB-4A33-8C80-8A698B1B615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A6FDBD-28BF-444F-9CD3-9178CC33937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84D0E4-6628-4198-8883-7A6F72961A9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A4DC02-B003-4FB7-96E8-683E40735D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002609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8E23F-45FF-4B77-B13B-73C36B94974A}" type="datetimeFigureOut">
              <a:rPr lang="en-IN" smtClean="0"/>
              <a:pPr/>
              <a:t>13-04-2022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0DC88-82FB-4881-AC7C-C9B408FC965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7643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8E23F-45FF-4B77-B13B-73C36B94974A}" type="datetimeFigureOut">
              <a:rPr lang="en-IN" smtClean="0"/>
              <a:pPr/>
              <a:t>13-04-2022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0DC88-82FB-4881-AC7C-C9B408FC965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9581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8E23F-45FF-4B77-B13B-73C36B94974A}" type="datetimeFigureOut">
              <a:rPr lang="en-IN" smtClean="0"/>
              <a:pPr/>
              <a:t>13-04-2022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0DC88-82FB-4881-AC7C-C9B408FC965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9386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8E23F-45FF-4B77-B13B-73C36B94974A}" type="datetimeFigureOut">
              <a:rPr lang="en-IN" smtClean="0"/>
              <a:pPr/>
              <a:t>13-04-2022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0DC88-82FB-4881-AC7C-C9B408FC965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2443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8E23F-45FF-4B77-B13B-73C36B94974A}" type="datetimeFigureOut">
              <a:rPr lang="en-IN" smtClean="0"/>
              <a:pPr/>
              <a:t>13-04-2022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0DC88-82FB-4881-AC7C-C9B408FC965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7040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8E23F-45FF-4B77-B13B-73C36B94974A}" type="datetimeFigureOut">
              <a:rPr lang="en-IN" smtClean="0"/>
              <a:pPr/>
              <a:t>13-04-2022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0DC88-82FB-4881-AC7C-C9B408FC965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3700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8E23F-45FF-4B77-B13B-73C36B94974A}" type="datetimeFigureOut">
              <a:rPr lang="en-IN" smtClean="0"/>
              <a:pPr/>
              <a:t>13-04-2022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0DC88-82FB-4881-AC7C-C9B408FC965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6675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8E23F-45FF-4B77-B13B-73C36B94974A}" type="datetimeFigureOut">
              <a:rPr lang="en-IN" smtClean="0"/>
              <a:pPr/>
              <a:t>13-04-2022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0DC88-82FB-4881-AC7C-C9B408FC965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2577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8EE083-7BC4-4B57-9078-ED584E2825E6}" type="datetimeFigureOut">
              <a:rPr lang="en-GB" smtClean="0"/>
              <a:pPr/>
              <a:t>13/04/2022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D6707-B539-4340-9384-A2112967C2D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293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mailto:abhijit.das@iitkgp.ac.i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zeiss-campus.magnet.fsu.edu/articles/basics/resolution.html" TargetMode="External"/><Relationship Id="rId2" Type="http://schemas.openxmlformats.org/officeDocument/2006/relationships/hyperlink" Target="https://www.microscopyu.com/microscopy-basics/resolu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jpeg"/><Relationship Id="rId4" Type="http://schemas.openxmlformats.org/officeDocument/2006/relationships/hyperlink" Target="https://svi.nl/AiryDisk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9632" y="704890"/>
            <a:ext cx="6642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dirty="0">
                <a:solidFill>
                  <a:srgbClr val="0000FF"/>
                </a:solidFill>
              </a:rPr>
              <a:t>Cell Cycle Regulation &amp; Cancer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D3050BA-67F5-4E9E-9ABF-E098063BC50F}"/>
              </a:ext>
            </a:extLst>
          </p:cNvPr>
          <p:cNvSpPr txBox="1">
            <a:spLocks/>
          </p:cNvSpPr>
          <p:nvPr/>
        </p:nvSpPr>
        <p:spPr>
          <a:xfrm>
            <a:off x="2843808" y="5363277"/>
            <a:ext cx="3717561" cy="1463532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4000" b="1" dirty="0"/>
              <a:t>Abhijit Das</a:t>
            </a:r>
          </a:p>
          <a:p>
            <a:pPr marL="0" indent="0" algn="ctr">
              <a:buNone/>
            </a:pPr>
            <a:r>
              <a:rPr lang="en-GB" dirty="0"/>
              <a:t>School of Bio Science</a:t>
            </a:r>
          </a:p>
          <a:p>
            <a:pPr marL="0" indent="0" algn="ctr">
              <a:buNone/>
            </a:pPr>
            <a:r>
              <a:rPr lang="en-GB" dirty="0"/>
              <a:t>Email: </a:t>
            </a:r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abhijit.das@iitkgp.ac.in</a:t>
            </a:r>
            <a:endParaRPr lang="en-GB" dirty="0"/>
          </a:p>
          <a:p>
            <a:pPr marL="0" indent="0" algn="ctr">
              <a:buNone/>
            </a:pPr>
            <a:r>
              <a:rPr lang="en-GB" dirty="0"/>
              <a:t>Tel: 03222-284572</a:t>
            </a:r>
          </a:p>
          <a:p>
            <a:pPr marL="0" indent="0" algn="ctr">
              <a:buNone/>
            </a:pPr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12F4FA-D9FA-4C4D-B29A-F7CADD52D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532" y="161256"/>
            <a:ext cx="8424936" cy="430442"/>
          </a:xfrm>
        </p:spPr>
        <p:txBody>
          <a:bodyPr>
            <a:noAutofit/>
          </a:bodyPr>
          <a:lstStyle/>
          <a:p>
            <a:r>
              <a:rPr lang="en-GB" sz="2400" b="1" dirty="0"/>
              <a:t>BS20001: Science of Living Systems: Spring2022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CF82F0-0596-4521-A874-16D5E62F2B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0" b="8841"/>
          <a:stretch/>
        </p:blipFill>
        <p:spPr>
          <a:xfrm>
            <a:off x="1393956" y="1525968"/>
            <a:ext cx="6373361" cy="38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216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16731"/>
            <a:ext cx="7886700" cy="60801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GB" sz="3200" b="1" dirty="0">
                <a:solidFill>
                  <a:srgbClr val="BC2C43"/>
                </a:solidFill>
              </a:rPr>
              <a:t>Germline mutations</a:t>
            </a:r>
            <a:r>
              <a:rPr lang="en-GB" sz="3200" dirty="0"/>
              <a:t> vs </a:t>
            </a:r>
            <a:r>
              <a:rPr lang="en-GB" sz="3200" b="1" dirty="0">
                <a:solidFill>
                  <a:srgbClr val="00B050"/>
                </a:solidFill>
              </a:rPr>
              <a:t>Somatic Mutations</a:t>
            </a:r>
          </a:p>
        </p:txBody>
      </p:sp>
      <p:sp>
        <p:nvSpPr>
          <p:cNvPr id="55300" name="TextBox 39"/>
          <p:cNvSpPr txBox="1">
            <a:spLocks noChangeArrowheads="1"/>
          </p:cNvSpPr>
          <p:nvPr/>
        </p:nvSpPr>
        <p:spPr bwMode="auto">
          <a:xfrm>
            <a:off x="2911475" y="3225800"/>
            <a:ext cx="7286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GB" altLang="en-US" sz="1400">
                <a:solidFill>
                  <a:srgbClr val="FF33CC"/>
                </a:solidFill>
                <a:latin typeface="Calibri" pitchFamily="34" charset="0"/>
              </a:rPr>
              <a:t>Ovum</a:t>
            </a:r>
          </a:p>
        </p:txBody>
      </p:sp>
      <p:grpSp>
        <p:nvGrpSpPr>
          <p:cNvPr id="55301" name="Group 6"/>
          <p:cNvGrpSpPr>
            <a:grpSpLocks/>
          </p:cNvGrpSpPr>
          <p:nvPr/>
        </p:nvGrpSpPr>
        <p:grpSpPr bwMode="auto">
          <a:xfrm>
            <a:off x="315913" y="1282700"/>
            <a:ext cx="1609725" cy="2662238"/>
            <a:chOff x="-114660" y="1400171"/>
            <a:chExt cx="2417038" cy="3994102"/>
          </a:xfrm>
        </p:grpSpPr>
        <p:sp>
          <p:nvSpPr>
            <p:cNvPr id="8" name="Oval 7"/>
            <p:cNvSpPr/>
            <p:nvPr/>
          </p:nvSpPr>
          <p:spPr>
            <a:xfrm>
              <a:off x="861077" y="1979482"/>
              <a:ext cx="720000" cy="720000"/>
            </a:xfrm>
            <a:prstGeom prst="ellipse">
              <a:avLst/>
            </a:prstGeom>
            <a:solidFill>
              <a:srgbClr val="6633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1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694604" y="3067102"/>
              <a:ext cx="360000" cy="360000"/>
            </a:xfrm>
            <a:prstGeom prst="ellipse">
              <a:avLst/>
            </a:prstGeom>
            <a:solidFill>
              <a:srgbClr val="6633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4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401077" y="3066858"/>
              <a:ext cx="360000" cy="360000"/>
            </a:xfrm>
            <a:prstGeom prst="ellipse">
              <a:avLst/>
            </a:prstGeom>
            <a:solidFill>
              <a:srgbClr val="6633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4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55389" name="Group 13"/>
            <p:cNvGrpSpPr>
              <a:grpSpLocks/>
            </p:cNvGrpSpPr>
            <p:nvPr/>
          </p:nvGrpSpPr>
          <p:grpSpPr bwMode="auto">
            <a:xfrm>
              <a:off x="357188" y="3779838"/>
              <a:ext cx="287337" cy="1158875"/>
              <a:chOff x="686333" y="3426267"/>
              <a:chExt cx="288000" cy="1159588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686333" y="3426267"/>
                <a:ext cx="288000" cy="288000"/>
              </a:xfrm>
              <a:prstGeom prst="ellipse">
                <a:avLst/>
              </a:prstGeom>
              <a:solidFill>
                <a:srgbClr val="663300"/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 sz="140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766698" y="3675499"/>
                <a:ext cx="130161" cy="360008"/>
              </a:xfrm>
              <a:prstGeom prst="ellipse">
                <a:avLst/>
              </a:prstGeom>
              <a:solidFill>
                <a:srgbClr val="663300"/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 sz="140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3" name="Freeform: Shape 16"/>
              <p:cNvSpPr/>
              <p:nvPr/>
            </p:nvSpPr>
            <p:spPr>
              <a:xfrm>
                <a:off x="734235" y="4016936"/>
                <a:ext cx="95567" cy="569575"/>
              </a:xfrm>
              <a:custGeom>
                <a:avLst/>
                <a:gdLst>
                  <a:gd name="connsiteX0" fmla="*/ 96982 w 97577"/>
                  <a:gd name="connsiteY0" fmla="*/ 0 h 568037"/>
                  <a:gd name="connsiteX1" fmla="*/ 83127 w 97577"/>
                  <a:gd name="connsiteY1" fmla="*/ 443346 h 568037"/>
                  <a:gd name="connsiteX2" fmla="*/ 0 w 97577"/>
                  <a:gd name="connsiteY2" fmla="*/ 568037 h 568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7577" h="568037">
                    <a:moveTo>
                      <a:pt x="96982" y="0"/>
                    </a:moveTo>
                    <a:cubicBezTo>
                      <a:pt x="98136" y="174336"/>
                      <a:pt x="99291" y="348673"/>
                      <a:pt x="83127" y="443346"/>
                    </a:cubicBezTo>
                    <a:cubicBezTo>
                      <a:pt x="66963" y="538019"/>
                      <a:pt x="33481" y="553028"/>
                      <a:pt x="0" y="568037"/>
                    </a:cubicBezTo>
                  </a:path>
                </a:pathLst>
              </a:custGeom>
              <a:noFill/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 sz="14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55390" name="Group 17"/>
            <p:cNvGrpSpPr>
              <a:grpSpLocks/>
            </p:cNvGrpSpPr>
            <p:nvPr/>
          </p:nvGrpSpPr>
          <p:grpSpPr bwMode="auto">
            <a:xfrm>
              <a:off x="842966" y="3779838"/>
              <a:ext cx="288926" cy="1158875"/>
              <a:chOff x="686333" y="3426267"/>
              <a:chExt cx="288000" cy="1159588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686333" y="3426267"/>
                <a:ext cx="288000" cy="288000"/>
              </a:xfrm>
              <a:prstGeom prst="ellipse">
                <a:avLst/>
              </a:prstGeom>
              <a:solidFill>
                <a:srgbClr val="663300"/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 sz="140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766698" y="3675499"/>
                <a:ext cx="130161" cy="360008"/>
              </a:xfrm>
              <a:prstGeom prst="ellipse">
                <a:avLst/>
              </a:prstGeom>
              <a:solidFill>
                <a:srgbClr val="663300"/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 sz="140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0" name="Freeform: Shape 20"/>
              <p:cNvSpPr/>
              <p:nvPr/>
            </p:nvSpPr>
            <p:spPr>
              <a:xfrm>
                <a:off x="734460" y="4016936"/>
                <a:ext cx="97416" cy="569575"/>
              </a:xfrm>
              <a:custGeom>
                <a:avLst/>
                <a:gdLst>
                  <a:gd name="connsiteX0" fmla="*/ 96982 w 97577"/>
                  <a:gd name="connsiteY0" fmla="*/ 0 h 568037"/>
                  <a:gd name="connsiteX1" fmla="*/ 83127 w 97577"/>
                  <a:gd name="connsiteY1" fmla="*/ 443346 h 568037"/>
                  <a:gd name="connsiteX2" fmla="*/ 0 w 97577"/>
                  <a:gd name="connsiteY2" fmla="*/ 568037 h 568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7577" h="568037">
                    <a:moveTo>
                      <a:pt x="96982" y="0"/>
                    </a:moveTo>
                    <a:cubicBezTo>
                      <a:pt x="98136" y="174336"/>
                      <a:pt x="99291" y="348673"/>
                      <a:pt x="83127" y="443346"/>
                    </a:cubicBezTo>
                    <a:cubicBezTo>
                      <a:pt x="66963" y="538019"/>
                      <a:pt x="33481" y="553028"/>
                      <a:pt x="0" y="568037"/>
                    </a:cubicBezTo>
                  </a:path>
                </a:pathLst>
              </a:custGeom>
              <a:noFill/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 sz="14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55391" name="Group 21"/>
            <p:cNvGrpSpPr>
              <a:grpSpLocks/>
            </p:cNvGrpSpPr>
            <p:nvPr/>
          </p:nvGrpSpPr>
          <p:grpSpPr bwMode="auto">
            <a:xfrm>
              <a:off x="1343025" y="3771900"/>
              <a:ext cx="287338" cy="1160463"/>
              <a:chOff x="686333" y="3426267"/>
              <a:chExt cx="288000" cy="1159588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686333" y="3426267"/>
                <a:ext cx="288000" cy="288000"/>
              </a:xfrm>
              <a:prstGeom prst="ellipse">
                <a:avLst/>
              </a:prstGeom>
              <a:solidFill>
                <a:srgbClr val="663300"/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 sz="140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766698" y="3675499"/>
                <a:ext cx="130161" cy="360008"/>
              </a:xfrm>
              <a:prstGeom prst="ellipse">
                <a:avLst/>
              </a:prstGeom>
              <a:solidFill>
                <a:srgbClr val="663300"/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 sz="140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7" name="Freeform: Shape 24"/>
              <p:cNvSpPr/>
              <p:nvPr/>
            </p:nvSpPr>
            <p:spPr>
              <a:xfrm>
                <a:off x="735237" y="4016919"/>
                <a:ext cx="95567" cy="568796"/>
              </a:xfrm>
              <a:custGeom>
                <a:avLst/>
                <a:gdLst>
                  <a:gd name="connsiteX0" fmla="*/ 96982 w 97577"/>
                  <a:gd name="connsiteY0" fmla="*/ 0 h 568037"/>
                  <a:gd name="connsiteX1" fmla="*/ 83127 w 97577"/>
                  <a:gd name="connsiteY1" fmla="*/ 443346 h 568037"/>
                  <a:gd name="connsiteX2" fmla="*/ 0 w 97577"/>
                  <a:gd name="connsiteY2" fmla="*/ 568037 h 568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7577" h="568037">
                    <a:moveTo>
                      <a:pt x="96982" y="0"/>
                    </a:moveTo>
                    <a:cubicBezTo>
                      <a:pt x="98136" y="174336"/>
                      <a:pt x="99291" y="348673"/>
                      <a:pt x="83127" y="443346"/>
                    </a:cubicBezTo>
                    <a:cubicBezTo>
                      <a:pt x="66963" y="538019"/>
                      <a:pt x="33481" y="553028"/>
                      <a:pt x="0" y="568037"/>
                    </a:cubicBezTo>
                  </a:path>
                </a:pathLst>
              </a:custGeom>
              <a:noFill/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 sz="14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55392" name="Group 25"/>
            <p:cNvGrpSpPr>
              <a:grpSpLocks/>
            </p:cNvGrpSpPr>
            <p:nvPr/>
          </p:nvGrpSpPr>
          <p:grpSpPr bwMode="auto">
            <a:xfrm>
              <a:off x="1868488" y="3779838"/>
              <a:ext cx="288925" cy="1158875"/>
              <a:chOff x="686333" y="3426267"/>
              <a:chExt cx="288000" cy="1159588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686333" y="3426267"/>
                <a:ext cx="288000" cy="288000"/>
              </a:xfrm>
              <a:prstGeom prst="ellipse">
                <a:avLst/>
              </a:prstGeom>
              <a:solidFill>
                <a:srgbClr val="663300"/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 sz="140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766698" y="3675499"/>
                <a:ext cx="130161" cy="360008"/>
              </a:xfrm>
              <a:prstGeom prst="ellipse">
                <a:avLst/>
              </a:prstGeom>
              <a:solidFill>
                <a:srgbClr val="663300"/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 sz="140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4" name="Freeform: Shape 28"/>
              <p:cNvSpPr/>
              <p:nvPr/>
            </p:nvSpPr>
            <p:spPr>
              <a:xfrm>
                <a:off x="733917" y="4016936"/>
                <a:ext cx="97417" cy="569575"/>
              </a:xfrm>
              <a:custGeom>
                <a:avLst/>
                <a:gdLst>
                  <a:gd name="connsiteX0" fmla="*/ 96982 w 97577"/>
                  <a:gd name="connsiteY0" fmla="*/ 0 h 568037"/>
                  <a:gd name="connsiteX1" fmla="*/ 83127 w 97577"/>
                  <a:gd name="connsiteY1" fmla="*/ 443346 h 568037"/>
                  <a:gd name="connsiteX2" fmla="*/ 0 w 97577"/>
                  <a:gd name="connsiteY2" fmla="*/ 568037 h 568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7577" h="568037">
                    <a:moveTo>
                      <a:pt x="96982" y="0"/>
                    </a:moveTo>
                    <a:cubicBezTo>
                      <a:pt x="98136" y="174336"/>
                      <a:pt x="99291" y="348673"/>
                      <a:pt x="83127" y="443346"/>
                    </a:cubicBezTo>
                    <a:cubicBezTo>
                      <a:pt x="66963" y="538019"/>
                      <a:pt x="33481" y="553028"/>
                      <a:pt x="0" y="568037"/>
                    </a:cubicBezTo>
                  </a:path>
                </a:pathLst>
              </a:custGeom>
              <a:noFill/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 sz="14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55393" name="TextBox 1"/>
            <p:cNvSpPr txBox="1">
              <a:spLocks noChangeArrowheads="1"/>
            </p:cNvSpPr>
            <p:nvPr/>
          </p:nvSpPr>
          <p:spPr bwMode="auto">
            <a:xfrm>
              <a:off x="-114660" y="1400171"/>
              <a:ext cx="2417038" cy="508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GB" altLang="en-US" sz="1600">
                  <a:solidFill>
                    <a:srgbClr val="0000FF"/>
                  </a:solidFill>
                  <a:latin typeface="Calibri" pitchFamily="34" charset="0"/>
                </a:rPr>
                <a:t>Spermatogenesis</a:t>
              </a:r>
            </a:p>
          </p:txBody>
        </p:sp>
        <p:sp>
          <p:nvSpPr>
            <p:cNvPr id="55394" name="TextBox 2"/>
            <p:cNvSpPr txBox="1">
              <a:spLocks noChangeArrowheads="1"/>
            </p:cNvSpPr>
            <p:nvPr/>
          </p:nvSpPr>
          <p:spPr bwMode="auto">
            <a:xfrm>
              <a:off x="567231" y="4932363"/>
              <a:ext cx="1090299" cy="461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GB" altLang="en-US" sz="1400">
                  <a:solidFill>
                    <a:srgbClr val="0000FF"/>
                  </a:solidFill>
                  <a:latin typeface="Calibri" pitchFamily="34" charset="0"/>
                </a:rPr>
                <a:t>Sperms</a:t>
              </a:r>
            </a:p>
          </p:txBody>
        </p:sp>
        <p:grpSp>
          <p:nvGrpSpPr>
            <p:cNvPr id="55395" name="Group 36"/>
            <p:cNvGrpSpPr>
              <a:grpSpLocks/>
            </p:cNvGrpSpPr>
            <p:nvPr/>
          </p:nvGrpSpPr>
          <p:grpSpPr bwMode="auto">
            <a:xfrm>
              <a:off x="842963" y="2706688"/>
              <a:ext cx="755650" cy="379412"/>
              <a:chOff x="593910" y="2276952"/>
              <a:chExt cx="756000" cy="378340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>
                <a:off x="594521" y="2465604"/>
                <a:ext cx="755971" cy="0"/>
              </a:xfrm>
              <a:prstGeom prst="line">
                <a:avLst/>
              </a:prstGeom>
              <a:ln w="19050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596905" y="2465604"/>
                <a:ext cx="0" cy="180497"/>
              </a:xfrm>
              <a:prstGeom prst="line">
                <a:avLst/>
              </a:prstGeom>
              <a:ln w="19050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348109" y="2475104"/>
                <a:ext cx="0" cy="180497"/>
              </a:xfrm>
              <a:prstGeom prst="line">
                <a:avLst/>
              </a:prstGeom>
              <a:ln w="19050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973699" y="2277983"/>
                <a:ext cx="0" cy="180497"/>
              </a:xfrm>
              <a:prstGeom prst="line">
                <a:avLst/>
              </a:prstGeom>
              <a:ln w="19050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396" name="Group 54"/>
            <p:cNvGrpSpPr>
              <a:grpSpLocks/>
            </p:cNvGrpSpPr>
            <p:nvPr/>
          </p:nvGrpSpPr>
          <p:grpSpPr bwMode="auto">
            <a:xfrm>
              <a:off x="500063" y="3408363"/>
              <a:ext cx="504825" cy="377825"/>
              <a:chOff x="593910" y="2276952"/>
              <a:chExt cx="504016" cy="378340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594172" y="2464938"/>
                <a:ext cx="504527" cy="0"/>
              </a:xfrm>
              <a:prstGeom prst="line">
                <a:avLst/>
              </a:prstGeom>
              <a:ln w="19050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596551" y="2464938"/>
                <a:ext cx="0" cy="181256"/>
              </a:xfrm>
              <a:prstGeom prst="line">
                <a:avLst/>
              </a:prstGeom>
              <a:ln w="19050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1098700" y="2476864"/>
                <a:ext cx="0" cy="178870"/>
              </a:xfrm>
              <a:prstGeom prst="line">
                <a:avLst/>
              </a:prstGeom>
              <a:ln w="19050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941630" y="2276528"/>
                <a:ext cx="0" cy="178870"/>
              </a:xfrm>
              <a:prstGeom prst="line">
                <a:avLst/>
              </a:prstGeom>
              <a:ln w="19050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397" name="Group 59"/>
            <p:cNvGrpSpPr>
              <a:grpSpLocks/>
            </p:cNvGrpSpPr>
            <p:nvPr/>
          </p:nvGrpSpPr>
          <p:grpSpPr bwMode="auto">
            <a:xfrm>
              <a:off x="1474788" y="3414713"/>
              <a:ext cx="515937" cy="377825"/>
              <a:chOff x="836838" y="2276952"/>
              <a:chExt cx="515104" cy="378340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844434" y="2463350"/>
                <a:ext cx="504522" cy="0"/>
              </a:xfrm>
              <a:prstGeom prst="line">
                <a:avLst/>
              </a:prstGeom>
              <a:ln w="19050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837294" y="2463350"/>
                <a:ext cx="0" cy="181256"/>
              </a:xfrm>
              <a:prstGeom prst="line">
                <a:avLst/>
              </a:prstGeom>
              <a:ln w="19050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1351335" y="2475276"/>
                <a:ext cx="0" cy="178870"/>
              </a:xfrm>
              <a:prstGeom prst="line">
                <a:avLst/>
              </a:prstGeom>
              <a:ln w="19050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942006" y="2277325"/>
                <a:ext cx="0" cy="178872"/>
              </a:xfrm>
              <a:prstGeom prst="line">
                <a:avLst/>
              </a:prstGeom>
              <a:ln w="19050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302" name="Group 44"/>
          <p:cNvGrpSpPr>
            <a:grpSpLocks/>
          </p:cNvGrpSpPr>
          <p:nvPr/>
        </p:nvGrpSpPr>
        <p:grpSpPr bwMode="auto">
          <a:xfrm>
            <a:off x="3094038" y="1282700"/>
            <a:ext cx="1435100" cy="1952625"/>
            <a:chOff x="2778763" y="1400171"/>
            <a:chExt cx="2153277" cy="2928903"/>
          </a:xfrm>
        </p:grpSpPr>
        <p:sp>
          <p:nvSpPr>
            <p:cNvPr id="46" name="Oval 45"/>
            <p:cNvSpPr/>
            <p:nvPr/>
          </p:nvSpPr>
          <p:spPr>
            <a:xfrm>
              <a:off x="3606087" y="1979482"/>
              <a:ext cx="720000" cy="720000"/>
            </a:xfrm>
            <a:prstGeom prst="ellipse">
              <a:avLst/>
            </a:prstGeom>
            <a:solidFill>
              <a:srgbClr val="540054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1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3439614" y="3067102"/>
              <a:ext cx="360000" cy="360000"/>
            </a:xfrm>
            <a:prstGeom prst="ellipse">
              <a:avLst/>
            </a:prstGeom>
            <a:solidFill>
              <a:srgbClr val="540054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4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146087" y="3066858"/>
              <a:ext cx="360000" cy="360000"/>
            </a:xfrm>
            <a:prstGeom prst="ellipse">
              <a:avLst/>
            </a:prstGeom>
            <a:solidFill>
              <a:srgbClr val="540054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4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4085754" y="3781934"/>
              <a:ext cx="360000" cy="360000"/>
            </a:xfrm>
            <a:prstGeom prst="ellipse">
              <a:avLst/>
            </a:prstGeom>
            <a:solidFill>
              <a:srgbClr val="540054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4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4572040" y="3781690"/>
              <a:ext cx="360000" cy="360000"/>
            </a:xfrm>
            <a:prstGeom prst="ellipse">
              <a:avLst/>
            </a:prstGeom>
            <a:solidFill>
              <a:srgbClr val="540054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4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3491960" y="3789935"/>
              <a:ext cx="360000" cy="360000"/>
            </a:xfrm>
            <a:prstGeom prst="ellipse">
              <a:avLst/>
            </a:prstGeom>
            <a:solidFill>
              <a:srgbClr val="540054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4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2778763" y="3789074"/>
              <a:ext cx="540000" cy="540000"/>
            </a:xfrm>
            <a:prstGeom prst="ellipse">
              <a:avLst/>
            </a:prstGeom>
            <a:solidFill>
              <a:srgbClr val="540054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4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5364" name="TextBox 37"/>
            <p:cNvSpPr txBox="1">
              <a:spLocks noChangeArrowheads="1"/>
            </p:cNvSpPr>
            <p:nvPr/>
          </p:nvSpPr>
          <p:spPr bwMode="auto">
            <a:xfrm>
              <a:off x="3092036" y="1400171"/>
              <a:ext cx="1566450" cy="508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GB" altLang="en-US" sz="1600">
                  <a:solidFill>
                    <a:srgbClr val="FF33CC"/>
                  </a:solidFill>
                  <a:latin typeface="Calibri" pitchFamily="34" charset="0"/>
                </a:rPr>
                <a:t>Oogenesis</a:t>
              </a:r>
            </a:p>
          </p:txBody>
        </p:sp>
        <p:grpSp>
          <p:nvGrpSpPr>
            <p:cNvPr id="55365" name="Group 49"/>
            <p:cNvGrpSpPr>
              <a:grpSpLocks/>
            </p:cNvGrpSpPr>
            <p:nvPr/>
          </p:nvGrpSpPr>
          <p:grpSpPr bwMode="auto">
            <a:xfrm>
              <a:off x="3587750" y="2684463"/>
              <a:ext cx="755650" cy="377825"/>
              <a:chOff x="593910" y="2276952"/>
              <a:chExt cx="756000" cy="378340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>
                <a:off x="594784" y="2464510"/>
                <a:ext cx="755425" cy="0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597166" y="2464510"/>
                <a:ext cx="0" cy="181220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1347826" y="2476433"/>
                <a:ext cx="0" cy="178835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973687" y="2276138"/>
                <a:ext cx="0" cy="178835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366" name="Group 65"/>
            <p:cNvGrpSpPr>
              <a:grpSpLocks/>
            </p:cNvGrpSpPr>
            <p:nvPr/>
          </p:nvGrpSpPr>
          <p:grpSpPr bwMode="auto">
            <a:xfrm>
              <a:off x="3033713" y="3403600"/>
              <a:ext cx="650875" cy="369888"/>
              <a:chOff x="352939" y="2276952"/>
              <a:chExt cx="650799" cy="370710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>
                <a:off x="352856" y="2464663"/>
                <a:ext cx="647813" cy="0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>
                <a:off x="355239" y="2464663"/>
                <a:ext cx="0" cy="181375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1003052" y="2467051"/>
                <a:ext cx="0" cy="181375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938747" y="2276130"/>
                <a:ext cx="0" cy="181375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367" name="Group 70"/>
            <p:cNvGrpSpPr>
              <a:grpSpLocks/>
            </p:cNvGrpSpPr>
            <p:nvPr/>
          </p:nvGrpSpPr>
          <p:grpSpPr bwMode="auto">
            <a:xfrm>
              <a:off x="4256088" y="3409950"/>
              <a:ext cx="509587" cy="379413"/>
              <a:chOff x="844458" y="2276952"/>
              <a:chExt cx="508378" cy="378340"/>
            </a:xfrm>
          </p:grpSpPr>
          <p:cxnSp>
            <p:nvCxnSpPr>
              <p:cNvPr id="57" name="Straight Connector 56"/>
              <p:cNvCxnSpPr/>
              <p:nvPr/>
            </p:nvCxnSpPr>
            <p:spPr>
              <a:xfrm>
                <a:off x="843939" y="2464510"/>
                <a:ext cx="503774" cy="0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846314" y="2464510"/>
                <a:ext cx="0" cy="180461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1352465" y="2474008"/>
                <a:ext cx="0" cy="180461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941366" y="2276925"/>
                <a:ext cx="0" cy="180461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303" name="Rectangle 68"/>
          <p:cNvSpPr>
            <a:spLocks noChangeArrowheads="1"/>
          </p:cNvSpPr>
          <p:nvPr/>
        </p:nvSpPr>
        <p:spPr bwMode="auto">
          <a:xfrm>
            <a:off x="1981200" y="1536700"/>
            <a:ext cx="11795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GB" b="1" u="sng">
                <a:solidFill>
                  <a:srgbClr val="FF0000"/>
                </a:solidFill>
                <a:latin typeface="Calibri" pitchFamily="34" charset="0"/>
              </a:rPr>
              <a:t>Germline mutation</a:t>
            </a:r>
          </a:p>
        </p:txBody>
      </p:sp>
      <p:sp>
        <p:nvSpPr>
          <p:cNvPr id="70" name="Lightning Bolt 69"/>
          <p:cNvSpPr/>
          <p:nvPr/>
        </p:nvSpPr>
        <p:spPr>
          <a:xfrm rot="20699755">
            <a:off x="3094038" y="1625600"/>
            <a:ext cx="612775" cy="423863"/>
          </a:xfrm>
          <a:prstGeom prst="lightningBol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1" name="Lightning Bolt 70"/>
          <p:cNvSpPr/>
          <p:nvPr/>
        </p:nvSpPr>
        <p:spPr>
          <a:xfrm rot="900245" flipH="1">
            <a:off x="1436688" y="1631950"/>
            <a:ext cx="611187" cy="422275"/>
          </a:xfrm>
          <a:prstGeom prst="lightningBol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5306" name="TextBox 71"/>
          <p:cNvSpPr txBox="1">
            <a:spLocks noChangeArrowheads="1"/>
          </p:cNvSpPr>
          <p:nvPr/>
        </p:nvSpPr>
        <p:spPr bwMode="auto">
          <a:xfrm>
            <a:off x="1866900" y="2593975"/>
            <a:ext cx="126206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GB" b="1">
                <a:solidFill>
                  <a:srgbClr val="FF0000"/>
                </a:solidFill>
                <a:latin typeface="Calibri" pitchFamily="34" charset="0"/>
              </a:rPr>
              <a:t>Mutation in gamete genome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 rot="-2700000">
            <a:off x="1938338" y="3633788"/>
            <a:ext cx="0" cy="547687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308" name="TextBox 13"/>
          <p:cNvSpPr txBox="1">
            <a:spLocks noChangeArrowheads="1"/>
          </p:cNvSpPr>
          <p:nvPr/>
        </p:nvSpPr>
        <p:spPr bwMode="auto">
          <a:xfrm>
            <a:off x="1804988" y="3630613"/>
            <a:ext cx="10175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altLang="en-US" sz="1400">
                <a:solidFill>
                  <a:srgbClr val="000000"/>
                </a:solidFill>
                <a:latin typeface="Calibri" pitchFamily="34" charset="0"/>
              </a:rPr>
              <a:t>fertilization</a:t>
            </a:r>
          </a:p>
        </p:txBody>
      </p:sp>
      <p:sp>
        <p:nvSpPr>
          <p:cNvPr id="55309" name="TextBox 31"/>
          <p:cNvSpPr txBox="1">
            <a:spLocks noChangeArrowheads="1"/>
          </p:cNvSpPr>
          <p:nvPr/>
        </p:nvSpPr>
        <p:spPr bwMode="auto">
          <a:xfrm>
            <a:off x="1938338" y="4929188"/>
            <a:ext cx="8080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00"/>
                </a:solidFill>
                <a:latin typeface="Calibri" pitchFamily="34" charset="0"/>
              </a:rPr>
              <a:t>Zygote</a:t>
            </a:r>
          </a:p>
        </p:txBody>
      </p:sp>
      <p:cxnSp>
        <p:nvCxnSpPr>
          <p:cNvPr id="78" name="Straight Arrow Connector 77"/>
          <p:cNvCxnSpPr/>
          <p:nvPr/>
        </p:nvCxnSpPr>
        <p:spPr>
          <a:xfrm rot="2700000">
            <a:off x="2694782" y="3620294"/>
            <a:ext cx="0" cy="547687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311" name="TextBox 78"/>
          <p:cNvSpPr txBox="1">
            <a:spLocks noChangeArrowheads="1"/>
          </p:cNvSpPr>
          <p:nvPr/>
        </p:nvSpPr>
        <p:spPr bwMode="auto">
          <a:xfrm>
            <a:off x="642938" y="5329238"/>
            <a:ext cx="33416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GB" b="1">
                <a:solidFill>
                  <a:srgbClr val="FF0000"/>
                </a:solidFill>
                <a:latin typeface="Calibri" pitchFamily="34" charset="0"/>
              </a:rPr>
              <a:t>Mutation transmitted to progeny</a:t>
            </a:r>
          </a:p>
        </p:txBody>
      </p:sp>
      <p:grpSp>
        <p:nvGrpSpPr>
          <p:cNvPr id="55312" name="Group 79"/>
          <p:cNvGrpSpPr>
            <a:grpSpLocks/>
          </p:cNvGrpSpPr>
          <p:nvPr/>
        </p:nvGrpSpPr>
        <p:grpSpPr bwMode="auto">
          <a:xfrm>
            <a:off x="1914525" y="4127500"/>
            <a:ext cx="828675" cy="828675"/>
            <a:chOff x="4363105" y="762762"/>
            <a:chExt cx="828000" cy="828000"/>
          </a:xfrm>
        </p:grpSpPr>
        <p:sp>
          <p:nvSpPr>
            <p:cNvPr id="81" name="Oval 80"/>
            <p:cNvSpPr/>
            <p:nvPr/>
          </p:nvSpPr>
          <p:spPr>
            <a:xfrm>
              <a:off x="4363105" y="762762"/>
              <a:ext cx="828000" cy="82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4420208" y="823038"/>
              <a:ext cx="720138" cy="72013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55313" name="TextBox 31"/>
          <p:cNvSpPr txBox="1">
            <a:spLocks noChangeArrowheads="1"/>
          </p:cNvSpPr>
          <p:nvPr/>
        </p:nvSpPr>
        <p:spPr bwMode="auto">
          <a:xfrm>
            <a:off x="6477000" y="2033588"/>
            <a:ext cx="8080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00"/>
                </a:solidFill>
                <a:latin typeface="Calibri" pitchFamily="34" charset="0"/>
              </a:rPr>
              <a:t>Zygote</a:t>
            </a:r>
          </a:p>
        </p:txBody>
      </p:sp>
      <p:grpSp>
        <p:nvGrpSpPr>
          <p:cNvPr id="55314" name="Group 86"/>
          <p:cNvGrpSpPr>
            <a:grpSpLocks/>
          </p:cNvGrpSpPr>
          <p:nvPr/>
        </p:nvGrpSpPr>
        <p:grpSpPr bwMode="auto">
          <a:xfrm>
            <a:off x="6454775" y="1231900"/>
            <a:ext cx="827088" cy="827088"/>
            <a:chOff x="4363105" y="762762"/>
            <a:chExt cx="828000" cy="828000"/>
          </a:xfrm>
        </p:grpSpPr>
        <p:sp>
          <p:nvSpPr>
            <p:cNvPr id="88" name="Oval 87"/>
            <p:cNvSpPr/>
            <p:nvPr/>
          </p:nvSpPr>
          <p:spPr>
            <a:xfrm>
              <a:off x="4363105" y="762762"/>
              <a:ext cx="828000" cy="82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4420318" y="823154"/>
              <a:ext cx="719931" cy="7199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5315" name="Group 89"/>
          <p:cNvGrpSpPr>
            <a:grpSpLocks/>
          </p:cNvGrpSpPr>
          <p:nvPr/>
        </p:nvGrpSpPr>
        <p:grpSpPr bwMode="auto">
          <a:xfrm>
            <a:off x="6454775" y="2898775"/>
            <a:ext cx="827088" cy="827088"/>
            <a:chOff x="5646149" y="1923600"/>
            <a:chExt cx="828000" cy="828000"/>
          </a:xfrm>
        </p:grpSpPr>
        <p:sp>
          <p:nvSpPr>
            <p:cNvPr id="91" name="Oval 90"/>
            <p:cNvSpPr/>
            <p:nvPr/>
          </p:nvSpPr>
          <p:spPr>
            <a:xfrm>
              <a:off x="5646149" y="1923600"/>
              <a:ext cx="828000" cy="82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5879769" y="2103186"/>
              <a:ext cx="181175" cy="1795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6040283" y="2044383"/>
              <a:ext cx="181175" cy="1795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6138817" y="2146095"/>
              <a:ext cx="179586" cy="181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5" name="Oval 94"/>
            <p:cNvSpPr/>
            <p:nvPr/>
          </p:nvSpPr>
          <p:spPr>
            <a:xfrm>
              <a:off x="6024391" y="2220790"/>
              <a:ext cx="179586" cy="181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6183316" y="2295485"/>
              <a:ext cx="179586" cy="1795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5951285" y="2406732"/>
              <a:ext cx="179586" cy="181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5847984" y="2301842"/>
              <a:ext cx="181175" cy="1795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9" name="Oval 98"/>
            <p:cNvSpPr/>
            <p:nvPr/>
          </p:nvSpPr>
          <p:spPr>
            <a:xfrm>
              <a:off x="6078425" y="2406732"/>
              <a:ext cx="179586" cy="181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5819378" y="2115900"/>
              <a:ext cx="179585" cy="1795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5824145" y="2419446"/>
              <a:ext cx="181175" cy="1795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5757397" y="2262111"/>
              <a:ext cx="179586" cy="181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3" name="Oval 102"/>
            <p:cNvSpPr/>
            <p:nvPr/>
          </p:nvSpPr>
          <p:spPr>
            <a:xfrm>
              <a:off x="5998963" y="2484606"/>
              <a:ext cx="181175" cy="1795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4" name="Oval 103"/>
            <p:cNvSpPr/>
            <p:nvPr/>
          </p:nvSpPr>
          <p:spPr>
            <a:xfrm>
              <a:off x="5909965" y="1996706"/>
              <a:ext cx="179586" cy="1795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6188084" y="2406732"/>
              <a:ext cx="179585" cy="181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55316" name="Rectangle 105"/>
          <p:cNvSpPr>
            <a:spLocks noChangeArrowheads="1"/>
          </p:cNvSpPr>
          <p:nvPr/>
        </p:nvSpPr>
        <p:spPr bwMode="auto">
          <a:xfrm>
            <a:off x="7508875" y="2536825"/>
            <a:ext cx="11795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GB" b="1" u="sng">
                <a:solidFill>
                  <a:srgbClr val="FF0000"/>
                </a:solidFill>
                <a:latin typeface="Calibri" pitchFamily="34" charset="0"/>
              </a:rPr>
              <a:t>Somatic mutation</a:t>
            </a:r>
          </a:p>
        </p:txBody>
      </p:sp>
      <p:sp>
        <p:nvSpPr>
          <p:cNvPr id="108" name="Lightning Bolt 107"/>
          <p:cNvSpPr/>
          <p:nvPr/>
        </p:nvSpPr>
        <p:spPr>
          <a:xfrm rot="900245" flipH="1">
            <a:off x="7031038" y="2757488"/>
            <a:ext cx="611187" cy="423862"/>
          </a:xfrm>
          <a:prstGeom prst="lightningBol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09" name="Straight Arrow Connector 108"/>
          <p:cNvCxnSpPr/>
          <p:nvPr/>
        </p:nvCxnSpPr>
        <p:spPr>
          <a:xfrm>
            <a:off x="6883400" y="2352675"/>
            <a:ext cx="0" cy="547688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319" name="Picture 10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913" y="4392613"/>
            <a:ext cx="800100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2" name="Straight Arrow Connector 111"/>
          <p:cNvCxnSpPr/>
          <p:nvPr/>
        </p:nvCxnSpPr>
        <p:spPr>
          <a:xfrm>
            <a:off x="6878638" y="3814763"/>
            <a:ext cx="0" cy="547687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321" name="TextBox 112"/>
          <p:cNvSpPr txBox="1">
            <a:spLocks noChangeArrowheads="1"/>
          </p:cNvSpPr>
          <p:nvPr/>
        </p:nvSpPr>
        <p:spPr bwMode="auto">
          <a:xfrm>
            <a:off x="5429250" y="5329238"/>
            <a:ext cx="29368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GB" b="1" dirty="0">
                <a:solidFill>
                  <a:srgbClr val="FF0000"/>
                </a:solidFill>
                <a:latin typeface="Calibri" pitchFamily="34" charset="0"/>
              </a:rPr>
              <a:t>Mutation may lead to Cancer</a:t>
            </a:r>
          </a:p>
        </p:txBody>
      </p:sp>
      <p:sp>
        <p:nvSpPr>
          <p:cNvPr id="55322" name="Rectangle 106"/>
          <p:cNvSpPr>
            <a:spLocks noChangeArrowheads="1"/>
          </p:cNvSpPr>
          <p:nvPr/>
        </p:nvSpPr>
        <p:spPr bwMode="auto">
          <a:xfrm>
            <a:off x="7810500" y="4159250"/>
            <a:ext cx="11779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GB" b="1" u="sng">
                <a:solidFill>
                  <a:srgbClr val="FF0000"/>
                </a:solidFill>
                <a:latin typeface="Calibri" pitchFamily="34" charset="0"/>
              </a:rPr>
              <a:t>Somatic mutation</a:t>
            </a:r>
          </a:p>
        </p:txBody>
      </p:sp>
      <p:sp>
        <p:nvSpPr>
          <p:cNvPr id="111" name="Lightning Bolt 110"/>
          <p:cNvSpPr/>
          <p:nvPr/>
        </p:nvSpPr>
        <p:spPr>
          <a:xfrm rot="900245" flipH="1">
            <a:off x="7331075" y="4379913"/>
            <a:ext cx="612775" cy="423862"/>
          </a:xfrm>
          <a:prstGeom prst="lightningBol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1EDD4A-F2DC-422D-8A7A-0343E0C4F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0881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628650" y="446656"/>
            <a:ext cx="7886700" cy="576262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Which Gene Mutations may lead to Cancer?</a:t>
            </a:r>
          </a:p>
        </p:txBody>
      </p:sp>
      <p:sp>
        <p:nvSpPr>
          <p:cNvPr id="5632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273175"/>
            <a:ext cx="4133850" cy="4575175"/>
          </a:xfrm>
        </p:spPr>
        <p:txBody>
          <a:bodyPr/>
          <a:lstStyle/>
          <a:p>
            <a:pPr marL="514350" indent="-514350">
              <a:lnSpc>
                <a:spcPct val="90000"/>
              </a:lnSpc>
              <a:buFontTx/>
              <a:buAutoNum type="alphaUcPeriod"/>
            </a:pPr>
            <a:r>
              <a:rPr lang="en-US" sz="2400" b="1">
                <a:solidFill>
                  <a:srgbClr val="0000FF"/>
                </a:solidFill>
              </a:rPr>
              <a:t>Tumor Suppressor Genes:</a:t>
            </a:r>
          </a:p>
          <a:p>
            <a:pPr marL="514350" indent="-514350">
              <a:lnSpc>
                <a:spcPct val="90000"/>
              </a:lnSpc>
            </a:pPr>
            <a:r>
              <a:rPr lang="en-US" sz="2400"/>
              <a:t>Products are involved in 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Ø"/>
            </a:pPr>
            <a:r>
              <a:rPr lang="en-US"/>
              <a:t>Cell cycle regulation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Ø"/>
            </a:pPr>
            <a:r>
              <a:rPr lang="en-US"/>
              <a:t>DNA repair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Ø"/>
            </a:pPr>
            <a:r>
              <a:rPr lang="en-US"/>
              <a:t>Cell death</a:t>
            </a:r>
          </a:p>
          <a:p>
            <a:pPr marL="514350" indent="-514350">
              <a:lnSpc>
                <a:spcPct val="90000"/>
              </a:lnSpc>
            </a:pPr>
            <a:endParaRPr lang="en-US" sz="2400" b="1" u="sng"/>
          </a:p>
          <a:p>
            <a:pPr marL="514350" indent="-514350">
              <a:lnSpc>
                <a:spcPct val="90000"/>
              </a:lnSpc>
            </a:pPr>
            <a:r>
              <a:rPr lang="en-US" sz="2400" b="1" u="sng"/>
              <a:t>Loss-of-function mutation</a:t>
            </a:r>
            <a:r>
              <a:rPr lang="en-US" sz="2400"/>
              <a:t> leads to uncontrolled cell division</a:t>
            </a:r>
          </a:p>
        </p:txBody>
      </p:sp>
      <p:sp>
        <p:nvSpPr>
          <p:cNvPr id="5632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73175"/>
            <a:ext cx="4152900" cy="4575175"/>
          </a:xfrm>
        </p:spPr>
        <p:txBody>
          <a:bodyPr/>
          <a:lstStyle/>
          <a:p>
            <a:pPr marL="514350" indent="-514350">
              <a:lnSpc>
                <a:spcPct val="90000"/>
              </a:lnSpc>
              <a:buFontTx/>
              <a:buAutoNum type="alphaUcPeriod" startAt="2"/>
            </a:pPr>
            <a:r>
              <a:rPr lang="en-US" sz="2400" b="1">
                <a:solidFill>
                  <a:srgbClr val="00B050"/>
                </a:solidFill>
              </a:rPr>
              <a:t>Proto-oncogenes:</a:t>
            </a:r>
          </a:p>
          <a:p>
            <a:pPr marL="514350" indent="-514350">
              <a:lnSpc>
                <a:spcPct val="90000"/>
              </a:lnSpc>
            </a:pPr>
            <a:r>
              <a:rPr lang="en-US" sz="2400"/>
              <a:t>Products are involved in 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Ø"/>
            </a:pPr>
            <a:r>
              <a:rPr lang="en-US"/>
              <a:t>Growth regulation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Ø"/>
            </a:pPr>
            <a:r>
              <a:rPr lang="en-US"/>
              <a:t>Regulation of cell division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Ø"/>
            </a:pPr>
            <a:r>
              <a:rPr lang="en-US"/>
              <a:t>Cellular communication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Ø"/>
            </a:pPr>
            <a:r>
              <a:rPr lang="en-US"/>
              <a:t>Cell death</a:t>
            </a:r>
          </a:p>
          <a:p>
            <a:pPr marL="514350" indent="-514350">
              <a:lnSpc>
                <a:spcPct val="90000"/>
              </a:lnSpc>
            </a:pPr>
            <a:r>
              <a:rPr lang="en-US" sz="2400" b="1" u="sng"/>
              <a:t>Gain-of-function mutation</a:t>
            </a:r>
            <a:r>
              <a:rPr lang="en-US" sz="2400"/>
              <a:t> converts them to </a:t>
            </a:r>
            <a:r>
              <a:rPr lang="en-US" sz="2400" b="1">
                <a:solidFill>
                  <a:srgbClr val="C00000"/>
                </a:solidFill>
              </a:rPr>
              <a:t>Oncogenes</a:t>
            </a:r>
            <a:r>
              <a:rPr lang="en-US" sz="2400"/>
              <a:t>, which leads to uncontrolled cell division</a:t>
            </a:r>
            <a:endParaRPr lang="en-US" sz="2400">
              <a:solidFill>
                <a:srgbClr val="C00000"/>
              </a:solidFill>
            </a:endParaRPr>
          </a:p>
        </p:txBody>
      </p:sp>
      <p:sp>
        <p:nvSpPr>
          <p:cNvPr id="56325" name="Rectangle 4"/>
          <p:cNvSpPr>
            <a:spLocks noChangeArrowheads="1"/>
          </p:cNvSpPr>
          <p:nvPr/>
        </p:nvSpPr>
        <p:spPr bwMode="auto">
          <a:xfrm>
            <a:off x="381000" y="6059488"/>
            <a:ext cx="8420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 eaLnBrk="1" hangingPunct="1">
              <a:buFont typeface="Wingdings" pitchFamily="2" charset="2"/>
              <a:buChar char="q"/>
            </a:pPr>
            <a:r>
              <a:rPr lang="en-GB">
                <a:solidFill>
                  <a:srgbClr val="0080FF"/>
                </a:solidFill>
                <a:latin typeface="HelveticaNeueLTStd-Lt"/>
              </a:rPr>
              <a:t>About One Percent of the Genes in the Human Genome Are Cancer-Critical</a:t>
            </a:r>
            <a:endParaRPr lang="en-GB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158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7347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214313"/>
            <a:ext cx="9072563" cy="643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8828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241300" y="104775"/>
            <a:ext cx="5416550" cy="1362075"/>
          </a:xfrm>
        </p:spPr>
        <p:txBody>
          <a:bodyPr/>
          <a:lstStyle/>
          <a:p>
            <a:r>
              <a:rPr lang="en-GB" sz="3200" b="1">
                <a:solidFill>
                  <a:srgbClr val="FF0000"/>
                </a:solidFill>
              </a:rPr>
              <a:t>Role of tumour suppressor gene </a:t>
            </a:r>
            <a:r>
              <a:rPr lang="en-GB" sz="3200" b="1" i="1">
                <a:solidFill>
                  <a:srgbClr val="FF0000"/>
                </a:solidFill>
              </a:rPr>
              <a:t>p53</a:t>
            </a:r>
            <a:endParaRPr lang="en-US" sz="3200" i="1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08"/>
          <a:stretch>
            <a:fillRect/>
          </a:stretch>
        </p:blipFill>
        <p:spPr bwMode="auto">
          <a:xfrm>
            <a:off x="6048375" y="74613"/>
            <a:ext cx="3024188" cy="389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6048375" y="76200"/>
            <a:ext cx="3019425" cy="1222375"/>
            <a:chOff x="6048374" y="76202"/>
            <a:chExt cx="3019426" cy="1223037"/>
          </a:xfrm>
        </p:grpSpPr>
        <p:sp>
          <p:nvSpPr>
            <p:cNvPr id="12" name="Rectangle 11"/>
            <p:cNvSpPr/>
            <p:nvPr/>
          </p:nvSpPr>
          <p:spPr>
            <a:xfrm>
              <a:off x="6048374" y="76202"/>
              <a:ext cx="3019426" cy="1146796"/>
            </a:xfrm>
            <a:prstGeom prst="rect">
              <a:avLst/>
            </a:prstGeom>
            <a:gradFill>
              <a:gsLst>
                <a:gs pos="0">
                  <a:srgbClr val="045295"/>
                </a:gs>
                <a:gs pos="50000">
                  <a:srgbClr val="034F8D"/>
                </a:gs>
                <a:gs pos="100000">
                  <a:srgbClr val="04559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8380" name="TextBox 10"/>
            <p:cNvSpPr txBox="1">
              <a:spLocks noChangeArrowheads="1"/>
            </p:cNvSpPr>
            <p:nvPr/>
          </p:nvSpPr>
          <p:spPr bwMode="auto">
            <a:xfrm>
              <a:off x="6389689" y="714464"/>
              <a:ext cx="74022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r" eaLnBrk="1" hangingPunct="1"/>
              <a:r>
                <a:rPr lang="en-GB" sz="1600" b="1">
                  <a:solidFill>
                    <a:srgbClr val="DDB75E"/>
                  </a:solidFill>
                  <a:latin typeface="Copperplate Gothic Bold" pitchFamily="34" charset="0"/>
                </a:rPr>
                <a:t>OF</a:t>
              </a:r>
            </a:p>
            <a:p>
              <a:pPr algn="r" eaLnBrk="1" hangingPunct="1"/>
              <a:r>
                <a:rPr lang="en-GB" sz="1600" b="1">
                  <a:solidFill>
                    <a:srgbClr val="DDB75E"/>
                  </a:solidFill>
                  <a:latin typeface="Copperplate Gothic Bold" pitchFamily="34" charset="0"/>
                </a:rPr>
                <a:t> THE</a:t>
              </a:r>
            </a:p>
          </p:txBody>
        </p:sp>
        <p:sp>
          <p:nvSpPr>
            <p:cNvPr id="58381" name="TextBox 8"/>
            <p:cNvSpPr txBox="1">
              <a:spLocks noChangeArrowheads="1"/>
            </p:cNvSpPr>
            <p:nvPr/>
          </p:nvSpPr>
          <p:spPr bwMode="auto">
            <a:xfrm>
              <a:off x="6998956" y="806294"/>
              <a:ext cx="174464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GB" sz="2400" b="1">
                  <a:solidFill>
                    <a:srgbClr val="DDB75E"/>
                  </a:solidFill>
                  <a:latin typeface="Copperplate Gothic Bold" pitchFamily="34" charset="0"/>
                </a:rPr>
                <a:t>GENOME</a:t>
              </a:r>
            </a:p>
          </p:txBody>
        </p:sp>
        <p:sp>
          <p:nvSpPr>
            <p:cNvPr id="58382" name="TextBox 9"/>
            <p:cNvSpPr txBox="1">
              <a:spLocks noChangeArrowheads="1"/>
            </p:cNvSpPr>
            <p:nvPr/>
          </p:nvSpPr>
          <p:spPr bwMode="auto">
            <a:xfrm>
              <a:off x="6048376" y="437470"/>
              <a:ext cx="301942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GB" sz="2400" b="1">
                  <a:solidFill>
                    <a:srgbClr val="DDB75E"/>
                  </a:solidFill>
                  <a:latin typeface="Copperplate Gothic Bold" pitchFamily="34" charset="0"/>
                </a:rPr>
                <a:t>GUARDIAN</a:t>
              </a:r>
            </a:p>
          </p:txBody>
        </p:sp>
        <p:grpSp>
          <p:nvGrpSpPr>
            <p:cNvPr id="58383" name="Group 15"/>
            <p:cNvGrpSpPr>
              <a:grpSpLocks/>
            </p:cNvGrpSpPr>
            <p:nvPr/>
          </p:nvGrpSpPr>
          <p:grpSpPr bwMode="auto">
            <a:xfrm>
              <a:off x="7217003" y="198438"/>
              <a:ext cx="682171" cy="369332"/>
              <a:chOff x="7358743" y="2126338"/>
              <a:chExt cx="682171" cy="369332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7358514" y="2181998"/>
                <a:ext cx="682625" cy="263668"/>
              </a:xfrm>
              <a:prstGeom prst="rect">
                <a:avLst/>
              </a:prstGeom>
              <a:solidFill>
                <a:srgbClr val="BC2C4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8385" name="TextBox 12"/>
              <p:cNvSpPr txBox="1">
                <a:spLocks noChangeArrowheads="1"/>
              </p:cNvSpPr>
              <p:nvPr/>
            </p:nvSpPr>
            <p:spPr bwMode="auto">
              <a:xfrm>
                <a:off x="7415134" y="2126338"/>
                <a:ext cx="545342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GB">
                    <a:solidFill>
                      <a:srgbClr val="FFFFFF"/>
                    </a:solidFill>
                    <a:latin typeface="AR JULIAN"/>
                  </a:rPr>
                  <a:t>p53</a:t>
                </a:r>
              </a:p>
            </p:txBody>
          </p:sp>
        </p:grp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285"/>
          <a:stretch>
            <a:fillRect/>
          </a:stretch>
        </p:blipFill>
        <p:spPr bwMode="auto">
          <a:xfrm>
            <a:off x="179388" y="1222375"/>
            <a:ext cx="1698625" cy="312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98425" y="4811713"/>
            <a:ext cx="205105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>
                <a:solidFill>
                  <a:srgbClr val="00B050"/>
                </a:solidFill>
                <a:latin typeface="Calibri" pitchFamily="34" charset="0"/>
              </a:rPr>
              <a:t>Normal cell division does not depend on p53 protein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2220913" y="4811713"/>
            <a:ext cx="3438525" cy="143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en-GB" dirty="0">
                <a:solidFill>
                  <a:srgbClr val="0070C0"/>
                </a:solidFill>
                <a:latin typeface="Calibri" pitchFamily="34" charset="0"/>
              </a:rPr>
              <a:t>DNA damage – rise in P53 level: </a:t>
            </a:r>
          </a:p>
          <a:p>
            <a:pPr eaLnBrk="1" hangingPunct="1">
              <a:spcAft>
                <a:spcPts val="600"/>
              </a:spcAft>
            </a:pPr>
            <a:r>
              <a:rPr lang="en-GB" dirty="0">
                <a:solidFill>
                  <a:srgbClr val="0070C0"/>
                </a:solidFill>
                <a:latin typeface="Calibri" pitchFamily="34" charset="0"/>
              </a:rPr>
              <a:t>(</a:t>
            </a:r>
            <a:r>
              <a:rPr lang="en-GB" dirty="0" err="1">
                <a:solidFill>
                  <a:srgbClr val="0070C0"/>
                </a:solidFill>
                <a:latin typeface="Calibri" pitchFamily="34" charset="0"/>
              </a:rPr>
              <a:t>i</a:t>
            </a:r>
            <a:r>
              <a:rPr lang="en-GB" dirty="0">
                <a:solidFill>
                  <a:srgbClr val="0070C0"/>
                </a:solidFill>
                <a:latin typeface="Calibri" pitchFamily="34" charset="0"/>
              </a:rPr>
              <a:t>) cell cycle arrest for DNA repair</a:t>
            </a:r>
          </a:p>
          <a:p>
            <a:pPr eaLnBrk="1" hangingPunct="1">
              <a:spcAft>
                <a:spcPts val="600"/>
              </a:spcAft>
            </a:pPr>
            <a:r>
              <a:rPr lang="en-GB" dirty="0">
                <a:solidFill>
                  <a:srgbClr val="0070C0"/>
                </a:solidFill>
                <a:latin typeface="Calibri" pitchFamily="34" charset="0"/>
              </a:rPr>
              <a:t> or </a:t>
            </a:r>
          </a:p>
          <a:p>
            <a:pPr eaLnBrk="1" hangingPunct="1">
              <a:spcAft>
                <a:spcPts val="600"/>
              </a:spcAft>
            </a:pPr>
            <a:r>
              <a:rPr lang="en-GB" dirty="0">
                <a:solidFill>
                  <a:srgbClr val="0070C0"/>
                </a:solidFill>
                <a:latin typeface="Calibri" pitchFamily="34" charset="0"/>
              </a:rPr>
              <a:t>(ii) Induction of cell death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643563" y="4762500"/>
            <a:ext cx="3414712" cy="20621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lang="en-GB" dirty="0">
                <a:solidFill>
                  <a:srgbClr val="FF0000"/>
                </a:solidFill>
                <a:latin typeface="Calibri" panose="020F0502020204030204"/>
              </a:rPr>
              <a:t>DNA damage and p53 absent- </a:t>
            </a:r>
          </a:p>
          <a:p>
            <a:pPr marL="400050" indent="-400050" eaLnBrk="1" fontAlgn="auto" hangingPunct="1">
              <a:spcBef>
                <a:spcPts val="0"/>
              </a:spcBef>
              <a:spcAft>
                <a:spcPts val="600"/>
              </a:spcAft>
              <a:buFontTx/>
              <a:buAutoNum type="romanLcParenBoth"/>
              <a:defRPr/>
            </a:pPr>
            <a:r>
              <a:rPr lang="en-GB" dirty="0">
                <a:solidFill>
                  <a:srgbClr val="FF0000"/>
                </a:solidFill>
                <a:latin typeface="Calibri" panose="020F0502020204030204"/>
              </a:rPr>
              <a:t>no cell cycle arrest </a:t>
            </a:r>
          </a:p>
          <a:p>
            <a:pPr eaLnBrk="1" fontAlgn="auto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lang="en-GB" dirty="0">
                <a:solidFill>
                  <a:srgbClr val="FF0000"/>
                </a:solidFill>
                <a:latin typeface="Calibri" panose="020F0502020204030204"/>
              </a:rPr>
              <a:t>and </a:t>
            </a:r>
          </a:p>
          <a:p>
            <a:pPr eaLnBrk="1" fontAlgn="auto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lang="en-GB" dirty="0">
                <a:solidFill>
                  <a:srgbClr val="FF0000"/>
                </a:solidFill>
                <a:latin typeface="Calibri" panose="020F0502020204030204"/>
              </a:rPr>
              <a:t>(ii) no apoptosis</a:t>
            </a:r>
          </a:p>
          <a:p>
            <a:pPr eaLnBrk="1" fontAlgn="auto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lang="en-GB" dirty="0">
                <a:solidFill>
                  <a:srgbClr val="FF0000"/>
                </a:solidFill>
                <a:latin typeface="Calibri" panose="020F0502020204030204"/>
              </a:rPr>
              <a:t>the cell continues to divide with DNA damage/genetic abnormality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91" r="43323"/>
          <a:stretch>
            <a:fillRect/>
          </a:stretch>
        </p:blipFill>
        <p:spPr bwMode="auto">
          <a:xfrm>
            <a:off x="2379663" y="1222375"/>
            <a:ext cx="2711450" cy="312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85"/>
          <a:stretch>
            <a:fillRect/>
          </a:stretch>
        </p:blipFill>
        <p:spPr bwMode="auto">
          <a:xfrm>
            <a:off x="5838825" y="1239838"/>
            <a:ext cx="3268663" cy="312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161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586" y="365126"/>
            <a:ext cx="5453744" cy="1325563"/>
          </a:xfrm>
        </p:spPr>
        <p:txBody>
          <a:bodyPr>
            <a:noAutofit/>
          </a:bodyPr>
          <a:lstStyle/>
          <a:p>
            <a:r>
              <a:rPr lang="en-GB" sz="3200" b="1" dirty="0"/>
              <a:t>Cancer is a </a:t>
            </a:r>
            <a:r>
              <a:rPr lang="en-GB" sz="3200" b="1" u="sng" dirty="0"/>
              <a:t>multistep</a:t>
            </a:r>
            <a:r>
              <a:rPr lang="en-GB" sz="3200" b="1" dirty="0"/>
              <a:t> process</a:t>
            </a:r>
            <a:r>
              <a:rPr lang="en-GB" sz="3200" dirty="0"/>
              <a:t>: </a:t>
            </a:r>
            <a:br>
              <a:rPr lang="en-GB" sz="3200" dirty="0"/>
            </a:br>
            <a:r>
              <a:rPr lang="en-GB" sz="2800" dirty="0"/>
              <a:t>in each step accumulating mutations and altering cells properties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829" y="81645"/>
            <a:ext cx="2269671" cy="6678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9966" t="25484" r="19841" b="6998"/>
          <a:stretch/>
        </p:blipFill>
        <p:spPr>
          <a:xfrm>
            <a:off x="277585" y="2302328"/>
            <a:ext cx="5708574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8167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25263"/>
          </a:xfrm>
        </p:spPr>
        <p:txBody>
          <a:bodyPr>
            <a:normAutofit/>
          </a:bodyPr>
          <a:lstStyle/>
          <a:p>
            <a:pPr algn="ctr"/>
            <a:r>
              <a:rPr lang="en-GB" sz="3600" b="1" dirty="0">
                <a:solidFill>
                  <a:srgbClr val="00B050"/>
                </a:solidFill>
              </a:rPr>
              <a:t>Hallmarks of Cancer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95055"/>
            <a:ext cx="7886700" cy="409095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400" dirty="0"/>
              <a:t>Uncontrolled mitotic division- </a:t>
            </a:r>
            <a:r>
              <a:rPr lang="en-GB" sz="2400" b="1" dirty="0">
                <a:solidFill>
                  <a:srgbClr val="00B0F0"/>
                </a:solidFill>
              </a:rPr>
              <a:t>TUMORIGENESIS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400" dirty="0"/>
              <a:t>Evasion of cell death signals- </a:t>
            </a:r>
            <a:r>
              <a:rPr lang="en-GB" sz="2400" b="1" dirty="0">
                <a:solidFill>
                  <a:srgbClr val="C00000"/>
                </a:solidFill>
              </a:rPr>
              <a:t>IMMORTALIZATION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400" dirty="0"/>
              <a:t>Induce formation of blood vessels- </a:t>
            </a:r>
            <a:r>
              <a:rPr lang="en-GB" sz="2400" b="1" dirty="0">
                <a:solidFill>
                  <a:srgbClr val="FF0000"/>
                </a:solidFill>
              </a:rPr>
              <a:t>ANGIOGENESIS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400" dirty="0"/>
              <a:t>Invade healthy tissue- </a:t>
            </a:r>
            <a:r>
              <a:rPr lang="en-GB" sz="2400" b="1" dirty="0">
                <a:solidFill>
                  <a:srgbClr val="FF33CC"/>
                </a:solidFill>
              </a:rPr>
              <a:t>METASTASIS</a:t>
            </a:r>
          </a:p>
        </p:txBody>
      </p:sp>
    </p:spTree>
    <p:extLst>
      <p:ext uri="{BB962C8B-B14F-4D97-AF65-F5344CB8AC3E}">
        <p14:creationId xmlns:p14="http://schemas.microsoft.com/office/powerpoint/2010/main" val="2038008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91390" y="31381"/>
            <a:ext cx="4572000" cy="599378"/>
          </a:xfrm>
        </p:spPr>
        <p:txBody>
          <a:bodyPr>
            <a:noAutofit/>
          </a:bodyPr>
          <a:lstStyle/>
          <a:p>
            <a:pPr algn="ctr"/>
            <a:r>
              <a:rPr lang="en-US" sz="3200" b="1" u="sng" dirty="0">
                <a:solidFill>
                  <a:srgbClr val="FF0000"/>
                </a:solidFill>
              </a:rPr>
              <a:t>1. Development of Tumor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668850" y="769257"/>
            <a:ext cx="1846499" cy="540770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337" y="514458"/>
            <a:ext cx="3161625" cy="63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/>
          <p:cNvSpPr/>
          <p:nvPr/>
        </p:nvSpPr>
        <p:spPr>
          <a:xfrm rot="-2700000">
            <a:off x="-283177" y="751096"/>
            <a:ext cx="23129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>
                <a:solidFill>
                  <a:srgbClr val="00B050"/>
                </a:solidFill>
              </a:rPr>
              <a:t>Hallmarks of Cancer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435784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75168" y="108929"/>
            <a:ext cx="6613072" cy="1026198"/>
          </a:xfrm>
        </p:spPr>
        <p:txBody>
          <a:bodyPr>
            <a:normAutofit/>
          </a:bodyPr>
          <a:lstStyle/>
          <a:p>
            <a:pPr algn="ctr"/>
            <a:r>
              <a:rPr lang="en-GB" sz="3200" b="1" u="sng" dirty="0">
                <a:solidFill>
                  <a:srgbClr val="FF0000"/>
                </a:solidFill>
              </a:rPr>
              <a:t>2. Angiogenesis</a:t>
            </a:r>
            <a:r>
              <a:rPr lang="en-GB" sz="3200" b="1" dirty="0">
                <a:solidFill>
                  <a:srgbClr val="FF0000"/>
                </a:solidFill>
              </a:rPr>
              <a:t>: </a:t>
            </a:r>
            <a:br>
              <a:rPr lang="en-GB" sz="3200" b="1" dirty="0">
                <a:solidFill>
                  <a:srgbClr val="FF0000"/>
                </a:solidFill>
              </a:rPr>
            </a:br>
            <a:r>
              <a:rPr lang="en-GB" sz="2800" b="1" dirty="0"/>
              <a:t>Formation of blood vessels in tumour </a:t>
            </a:r>
            <a:endParaRPr lang="en-GB" sz="32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5" b="21384"/>
          <a:stretch/>
        </p:blipFill>
        <p:spPr>
          <a:xfrm>
            <a:off x="628650" y="1838921"/>
            <a:ext cx="7867291" cy="4386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2758795" y="3640352"/>
            <a:ext cx="3607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/>
              <a:t>Tumour-induced angiogenesis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628650" y="3640352"/>
            <a:ext cx="7867291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096073" y="3228945"/>
            <a:ext cx="29324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/>
              <a:t>Normal angiogenesis</a:t>
            </a:r>
          </a:p>
        </p:txBody>
      </p:sp>
      <p:sp>
        <p:nvSpPr>
          <p:cNvPr id="12" name="Rectangle 11"/>
          <p:cNvSpPr/>
          <p:nvPr/>
        </p:nvSpPr>
        <p:spPr>
          <a:xfrm rot="-2700000">
            <a:off x="-283177" y="751096"/>
            <a:ext cx="23129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>
                <a:solidFill>
                  <a:srgbClr val="00B050"/>
                </a:solidFill>
              </a:rPr>
              <a:t>Hallmarks of Cancer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867612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3868" y="188582"/>
            <a:ext cx="4236025" cy="875112"/>
          </a:xfrm>
        </p:spPr>
        <p:txBody>
          <a:bodyPr>
            <a:noAutofit/>
          </a:bodyPr>
          <a:lstStyle/>
          <a:p>
            <a:pPr algn="ctr"/>
            <a:r>
              <a:rPr lang="en-GB" sz="3200" b="1" u="sng" dirty="0">
                <a:solidFill>
                  <a:srgbClr val="FF0000"/>
                </a:solidFill>
              </a:rPr>
              <a:t>3. Immortalization:</a:t>
            </a:r>
            <a:r>
              <a:rPr lang="en-GB" sz="3200" b="1" dirty="0">
                <a:solidFill>
                  <a:srgbClr val="FF0000"/>
                </a:solidFill>
              </a:rPr>
              <a:t> </a:t>
            </a:r>
            <a:br>
              <a:rPr lang="en-GB" sz="3200" b="1" dirty="0">
                <a:solidFill>
                  <a:srgbClr val="FF0000"/>
                </a:solidFill>
              </a:rPr>
            </a:br>
            <a:r>
              <a:rPr lang="en-GB" sz="2800" b="1" dirty="0"/>
              <a:t>Evading Apoptosis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394857" y="2120899"/>
            <a:ext cx="0" cy="37737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74911" y="2075310"/>
            <a:ext cx="1292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</a:rPr>
              <a:t>DNA Damage</a:t>
            </a:r>
          </a:p>
        </p:txBody>
      </p:sp>
      <p:grpSp>
        <p:nvGrpSpPr>
          <p:cNvPr id="149" name="Group 148"/>
          <p:cNvGrpSpPr/>
          <p:nvPr/>
        </p:nvGrpSpPr>
        <p:grpSpPr>
          <a:xfrm>
            <a:off x="2034857" y="980166"/>
            <a:ext cx="720000" cy="720000"/>
            <a:chOff x="2034857" y="980166"/>
            <a:chExt cx="720000" cy="720000"/>
          </a:xfrm>
        </p:grpSpPr>
        <p:sp>
          <p:nvSpPr>
            <p:cNvPr id="4" name="Oval 3"/>
            <p:cNvSpPr/>
            <p:nvPr/>
          </p:nvSpPr>
          <p:spPr>
            <a:xfrm>
              <a:off x="2034857" y="980166"/>
              <a:ext cx="720000" cy="720000"/>
            </a:xfrm>
            <a:prstGeom prst="ellipse">
              <a:avLst/>
            </a:prstGeom>
            <a:solidFill>
              <a:srgbClr val="80008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/>
            <p:cNvSpPr/>
            <p:nvPr/>
          </p:nvSpPr>
          <p:spPr>
            <a:xfrm>
              <a:off x="2318512" y="1200669"/>
              <a:ext cx="144000" cy="14400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2046514" y="2559778"/>
            <a:ext cx="720000" cy="720000"/>
            <a:chOff x="2046514" y="2559778"/>
            <a:chExt cx="720000" cy="720000"/>
          </a:xfrm>
        </p:grpSpPr>
        <p:sp>
          <p:nvSpPr>
            <p:cNvPr id="8" name="Oval 7"/>
            <p:cNvSpPr/>
            <p:nvPr/>
          </p:nvSpPr>
          <p:spPr>
            <a:xfrm>
              <a:off x="2046514" y="2559778"/>
              <a:ext cx="720000" cy="720000"/>
            </a:xfrm>
            <a:prstGeom prst="ellipse">
              <a:avLst/>
            </a:prstGeom>
            <a:solidFill>
              <a:srgbClr val="80008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Oval 25"/>
            <p:cNvSpPr/>
            <p:nvPr/>
          </p:nvSpPr>
          <p:spPr>
            <a:xfrm>
              <a:off x="2340284" y="2802689"/>
              <a:ext cx="144000" cy="144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7" name="Straight Arrow Connector 26"/>
          <p:cNvCxnSpPr/>
          <p:nvPr/>
        </p:nvCxnSpPr>
        <p:spPr>
          <a:xfrm>
            <a:off x="6891743" y="3598854"/>
            <a:ext cx="0" cy="37737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95852" y="2738053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rgbClr val="00B0F0"/>
                </a:solidFill>
              </a:rPr>
              <a:t>High p53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rot="2700000">
            <a:off x="2228322" y="3755910"/>
            <a:ext cx="0" cy="50400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rot="-2700000">
            <a:off x="2573049" y="3765142"/>
            <a:ext cx="0" cy="50400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1" name="Group 150"/>
          <p:cNvGrpSpPr/>
          <p:nvPr/>
        </p:nvGrpSpPr>
        <p:grpSpPr>
          <a:xfrm>
            <a:off x="1542678" y="4194791"/>
            <a:ext cx="720000" cy="720000"/>
            <a:chOff x="1542678" y="4194791"/>
            <a:chExt cx="720000" cy="720000"/>
          </a:xfrm>
        </p:grpSpPr>
        <p:sp>
          <p:nvSpPr>
            <p:cNvPr id="29" name="Oval 28"/>
            <p:cNvSpPr/>
            <p:nvPr/>
          </p:nvSpPr>
          <p:spPr>
            <a:xfrm>
              <a:off x="1542678" y="4194791"/>
              <a:ext cx="720000" cy="720000"/>
            </a:xfrm>
            <a:prstGeom prst="ellipse">
              <a:avLst/>
            </a:prstGeom>
            <a:solidFill>
              <a:srgbClr val="80008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Oval 32"/>
            <p:cNvSpPr/>
            <p:nvPr/>
          </p:nvSpPr>
          <p:spPr>
            <a:xfrm>
              <a:off x="1817769" y="4381111"/>
              <a:ext cx="144000" cy="14400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50503" y="4236030"/>
            <a:ext cx="1433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accent6">
                    <a:lumMod val="75000"/>
                  </a:schemeClr>
                </a:solidFill>
              </a:rPr>
              <a:t>DNA damage repaired</a:t>
            </a:r>
          </a:p>
        </p:txBody>
      </p:sp>
      <p:grpSp>
        <p:nvGrpSpPr>
          <p:cNvPr id="152" name="Group 151"/>
          <p:cNvGrpSpPr/>
          <p:nvPr/>
        </p:nvGrpSpPr>
        <p:grpSpPr>
          <a:xfrm>
            <a:off x="2673611" y="4244237"/>
            <a:ext cx="595086" cy="563393"/>
            <a:chOff x="2673611" y="4244237"/>
            <a:chExt cx="595086" cy="563393"/>
          </a:xfrm>
        </p:grpSpPr>
        <p:sp>
          <p:nvSpPr>
            <p:cNvPr id="35" name="Freeform 34"/>
            <p:cNvSpPr/>
            <p:nvPr/>
          </p:nvSpPr>
          <p:spPr>
            <a:xfrm>
              <a:off x="2673611" y="4244237"/>
              <a:ext cx="595086" cy="563393"/>
            </a:xfrm>
            <a:custGeom>
              <a:avLst/>
              <a:gdLst>
                <a:gd name="connsiteX0" fmla="*/ 58057 w 943863"/>
                <a:gd name="connsiteY0" fmla="*/ 204283 h 712860"/>
                <a:gd name="connsiteX1" fmla="*/ 145143 w 943863"/>
                <a:gd name="connsiteY1" fmla="*/ 59140 h 712860"/>
                <a:gd name="connsiteX2" fmla="*/ 377371 w 943863"/>
                <a:gd name="connsiteY2" fmla="*/ 59140 h 712860"/>
                <a:gd name="connsiteX3" fmla="*/ 653143 w 943863"/>
                <a:gd name="connsiteY3" fmla="*/ 1083 h 712860"/>
                <a:gd name="connsiteX4" fmla="*/ 798286 w 943863"/>
                <a:gd name="connsiteY4" fmla="*/ 117197 h 712860"/>
                <a:gd name="connsiteX5" fmla="*/ 841829 w 943863"/>
                <a:gd name="connsiteY5" fmla="*/ 305883 h 712860"/>
                <a:gd name="connsiteX6" fmla="*/ 943429 w 943863"/>
                <a:gd name="connsiteY6" fmla="*/ 523597 h 712860"/>
                <a:gd name="connsiteX7" fmla="*/ 870857 w 943863"/>
                <a:gd name="connsiteY7" fmla="*/ 625197 h 712860"/>
                <a:gd name="connsiteX8" fmla="*/ 696686 w 943863"/>
                <a:gd name="connsiteY8" fmla="*/ 712283 h 712860"/>
                <a:gd name="connsiteX9" fmla="*/ 537029 w 943863"/>
                <a:gd name="connsiteY9" fmla="*/ 581655 h 712860"/>
                <a:gd name="connsiteX10" fmla="*/ 348343 w 943863"/>
                <a:gd name="connsiteY10" fmla="*/ 610683 h 712860"/>
                <a:gd name="connsiteX11" fmla="*/ 130629 w 943863"/>
                <a:gd name="connsiteY11" fmla="*/ 654226 h 712860"/>
                <a:gd name="connsiteX12" fmla="*/ 101600 w 943863"/>
                <a:gd name="connsiteY12" fmla="*/ 509083 h 712860"/>
                <a:gd name="connsiteX13" fmla="*/ 58057 w 943863"/>
                <a:gd name="connsiteY13" fmla="*/ 320397 h 712860"/>
                <a:gd name="connsiteX14" fmla="*/ 0 w 943863"/>
                <a:gd name="connsiteY14" fmla="*/ 276855 h 712860"/>
                <a:gd name="connsiteX15" fmla="*/ 58057 w 943863"/>
                <a:gd name="connsiteY15" fmla="*/ 204283 h 71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43863" h="712860">
                  <a:moveTo>
                    <a:pt x="58057" y="204283"/>
                  </a:moveTo>
                  <a:cubicBezTo>
                    <a:pt x="82247" y="167997"/>
                    <a:pt x="91924" y="83330"/>
                    <a:pt x="145143" y="59140"/>
                  </a:cubicBezTo>
                  <a:cubicBezTo>
                    <a:pt x="198362" y="34950"/>
                    <a:pt x="292704" y="68816"/>
                    <a:pt x="377371" y="59140"/>
                  </a:cubicBezTo>
                  <a:cubicBezTo>
                    <a:pt x="462038" y="49464"/>
                    <a:pt x="582990" y="-8593"/>
                    <a:pt x="653143" y="1083"/>
                  </a:cubicBezTo>
                  <a:cubicBezTo>
                    <a:pt x="723296" y="10759"/>
                    <a:pt x="766838" y="66397"/>
                    <a:pt x="798286" y="117197"/>
                  </a:cubicBezTo>
                  <a:cubicBezTo>
                    <a:pt x="829734" y="167997"/>
                    <a:pt x="817639" y="238150"/>
                    <a:pt x="841829" y="305883"/>
                  </a:cubicBezTo>
                  <a:cubicBezTo>
                    <a:pt x="866020" y="373616"/>
                    <a:pt x="938591" y="470378"/>
                    <a:pt x="943429" y="523597"/>
                  </a:cubicBezTo>
                  <a:cubicBezTo>
                    <a:pt x="948267" y="576816"/>
                    <a:pt x="911981" y="593749"/>
                    <a:pt x="870857" y="625197"/>
                  </a:cubicBezTo>
                  <a:cubicBezTo>
                    <a:pt x="829733" y="656645"/>
                    <a:pt x="752324" y="719540"/>
                    <a:pt x="696686" y="712283"/>
                  </a:cubicBezTo>
                  <a:cubicBezTo>
                    <a:pt x="641048" y="705026"/>
                    <a:pt x="595086" y="598588"/>
                    <a:pt x="537029" y="581655"/>
                  </a:cubicBezTo>
                  <a:cubicBezTo>
                    <a:pt x="478972" y="564722"/>
                    <a:pt x="416076" y="598588"/>
                    <a:pt x="348343" y="610683"/>
                  </a:cubicBezTo>
                  <a:cubicBezTo>
                    <a:pt x="280610" y="622778"/>
                    <a:pt x="171753" y="671159"/>
                    <a:pt x="130629" y="654226"/>
                  </a:cubicBezTo>
                  <a:cubicBezTo>
                    <a:pt x="89505" y="637293"/>
                    <a:pt x="113695" y="564721"/>
                    <a:pt x="101600" y="509083"/>
                  </a:cubicBezTo>
                  <a:cubicBezTo>
                    <a:pt x="89505" y="453445"/>
                    <a:pt x="74990" y="359102"/>
                    <a:pt x="58057" y="320397"/>
                  </a:cubicBezTo>
                  <a:cubicBezTo>
                    <a:pt x="41124" y="281692"/>
                    <a:pt x="0" y="298626"/>
                    <a:pt x="0" y="276855"/>
                  </a:cubicBezTo>
                  <a:cubicBezTo>
                    <a:pt x="0" y="255084"/>
                    <a:pt x="33867" y="240569"/>
                    <a:pt x="58057" y="204283"/>
                  </a:cubicBezTo>
                  <a:close/>
                </a:path>
              </a:pathLst>
            </a:custGeom>
            <a:solidFill>
              <a:srgbClr val="FFABFF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Oval 35"/>
            <p:cNvSpPr/>
            <p:nvPr/>
          </p:nvSpPr>
          <p:spPr>
            <a:xfrm>
              <a:off x="2902068" y="4396639"/>
              <a:ext cx="180000" cy="180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3121226" y="4251411"/>
            <a:ext cx="1376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u="sng" dirty="0">
                <a:solidFill>
                  <a:srgbClr val="0070C0"/>
                </a:solidFill>
              </a:rPr>
              <a:t>Induction of Apoptosis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2394857" y="3585486"/>
            <a:ext cx="0" cy="28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787817" y="171554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Dividing cell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637743" y="3287683"/>
            <a:ext cx="1483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Cell cycle arrest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201536" y="3891296"/>
            <a:ext cx="365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or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1029121" y="5436342"/>
            <a:ext cx="720000" cy="720000"/>
            <a:chOff x="734048" y="5568391"/>
            <a:chExt cx="720000" cy="720000"/>
          </a:xfrm>
        </p:grpSpPr>
        <p:sp>
          <p:nvSpPr>
            <p:cNvPr id="60" name="Oval 59"/>
            <p:cNvSpPr/>
            <p:nvPr/>
          </p:nvSpPr>
          <p:spPr>
            <a:xfrm>
              <a:off x="734048" y="5568391"/>
              <a:ext cx="720000" cy="720000"/>
            </a:xfrm>
            <a:prstGeom prst="ellipse">
              <a:avLst/>
            </a:prstGeom>
            <a:solidFill>
              <a:srgbClr val="80008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Oval 60"/>
            <p:cNvSpPr/>
            <p:nvPr/>
          </p:nvSpPr>
          <p:spPr>
            <a:xfrm>
              <a:off x="1009139" y="5754711"/>
              <a:ext cx="144000" cy="14400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052284" y="5425062"/>
            <a:ext cx="720000" cy="720000"/>
            <a:chOff x="2182068" y="5623148"/>
            <a:chExt cx="720000" cy="720000"/>
          </a:xfrm>
        </p:grpSpPr>
        <p:sp>
          <p:nvSpPr>
            <p:cNvPr id="62" name="Oval 61"/>
            <p:cNvSpPr/>
            <p:nvPr/>
          </p:nvSpPr>
          <p:spPr>
            <a:xfrm>
              <a:off x="2182068" y="5623148"/>
              <a:ext cx="720000" cy="720000"/>
            </a:xfrm>
            <a:prstGeom prst="ellipse">
              <a:avLst/>
            </a:prstGeom>
            <a:solidFill>
              <a:srgbClr val="80008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Oval 62"/>
            <p:cNvSpPr/>
            <p:nvPr/>
          </p:nvSpPr>
          <p:spPr>
            <a:xfrm>
              <a:off x="2457159" y="5809468"/>
              <a:ext cx="144000" cy="14400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66" name="Straight Arrow Connector 65"/>
          <p:cNvCxnSpPr/>
          <p:nvPr/>
        </p:nvCxnSpPr>
        <p:spPr>
          <a:xfrm rot="-2700000">
            <a:off x="2067607" y="5006151"/>
            <a:ext cx="0" cy="50400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rot="2700000">
            <a:off x="1711225" y="4994871"/>
            <a:ext cx="0" cy="50400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730091" y="4917831"/>
            <a:ext cx="1234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4">
                    <a:lumMod val="75000"/>
                  </a:schemeClr>
                </a:solidFill>
              </a:rPr>
              <a:t>Normal cell division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305223" y="6156342"/>
            <a:ext cx="1368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/>
              <a:t>Daughter cells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6874324" y="2147810"/>
            <a:ext cx="0" cy="37737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5654378" y="2102221"/>
            <a:ext cx="1292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</a:rPr>
              <a:t>DNA Damage</a:t>
            </a:r>
          </a:p>
        </p:txBody>
      </p:sp>
      <p:grpSp>
        <p:nvGrpSpPr>
          <p:cNvPr id="82" name="Group 81"/>
          <p:cNvGrpSpPr/>
          <p:nvPr/>
        </p:nvGrpSpPr>
        <p:grpSpPr>
          <a:xfrm>
            <a:off x="6514324" y="1007077"/>
            <a:ext cx="720000" cy="720000"/>
            <a:chOff x="6710271" y="1007077"/>
            <a:chExt cx="720000" cy="720000"/>
          </a:xfrm>
        </p:grpSpPr>
        <p:sp>
          <p:nvSpPr>
            <p:cNvPr id="72" name="Oval 71"/>
            <p:cNvSpPr/>
            <p:nvPr/>
          </p:nvSpPr>
          <p:spPr>
            <a:xfrm>
              <a:off x="6710271" y="1007077"/>
              <a:ext cx="720000" cy="720000"/>
            </a:xfrm>
            <a:prstGeom prst="ellipse">
              <a:avLst/>
            </a:prstGeom>
            <a:solidFill>
              <a:srgbClr val="80008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Oval 75"/>
            <p:cNvSpPr/>
            <p:nvPr/>
          </p:nvSpPr>
          <p:spPr>
            <a:xfrm>
              <a:off x="6993926" y="1227580"/>
              <a:ext cx="144000" cy="14400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5747463" y="2764964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u="sng" dirty="0">
                <a:solidFill>
                  <a:srgbClr val="00B0F0"/>
                </a:solidFill>
              </a:rPr>
              <a:t>No p53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267284" y="1742458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Dividing cell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6004614" y="3283644"/>
            <a:ext cx="1749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/>
              <a:t>No cell cycle arrest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5894987" y="4333055"/>
            <a:ext cx="2093984" cy="1939790"/>
            <a:chOff x="5662027" y="3877816"/>
            <a:chExt cx="2586697" cy="2396222"/>
          </a:xfrm>
        </p:grpSpPr>
        <p:grpSp>
          <p:nvGrpSpPr>
            <p:cNvPr id="81" name="Group 80"/>
            <p:cNvGrpSpPr/>
            <p:nvPr/>
          </p:nvGrpSpPr>
          <p:grpSpPr>
            <a:xfrm>
              <a:off x="6851496" y="3877816"/>
              <a:ext cx="720000" cy="720000"/>
              <a:chOff x="6721928" y="2586689"/>
              <a:chExt cx="720000" cy="720000"/>
            </a:xfrm>
          </p:grpSpPr>
          <p:sp>
            <p:nvSpPr>
              <p:cNvPr id="75" name="Oval 74"/>
              <p:cNvSpPr/>
              <p:nvPr/>
            </p:nvSpPr>
            <p:spPr>
              <a:xfrm>
                <a:off x="6721928" y="2586689"/>
                <a:ext cx="720000" cy="720000"/>
              </a:xfrm>
              <a:prstGeom prst="ellipse">
                <a:avLst/>
              </a:prstGeom>
              <a:solidFill>
                <a:srgbClr val="800080"/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7015698" y="2829600"/>
                <a:ext cx="144000" cy="144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5" name="Oval 84"/>
            <p:cNvSpPr/>
            <p:nvPr/>
          </p:nvSpPr>
          <p:spPr>
            <a:xfrm>
              <a:off x="5829216" y="4760634"/>
              <a:ext cx="144000" cy="144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5772410" y="4338716"/>
              <a:ext cx="720000" cy="720000"/>
              <a:chOff x="6721928" y="2586689"/>
              <a:chExt cx="720000" cy="720000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6721928" y="2586689"/>
                <a:ext cx="720000" cy="720000"/>
              </a:xfrm>
              <a:prstGeom prst="ellipse">
                <a:avLst/>
              </a:prstGeom>
              <a:solidFill>
                <a:srgbClr val="800080"/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7015698" y="2829600"/>
                <a:ext cx="144000" cy="144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6217823" y="5522181"/>
              <a:ext cx="719997" cy="739306"/>
              <a:chOff x="6500053" y="2829600"/>
              <a:chExt cx="719997" cy="739306"/>
            </a:xfrm>
          </p:grpSpPr>
          <p:sp>
            <p:nvSpPr>
              <p:cNvPr id="90" name="Oval 89"/>
              <p:cNvSpPr/>
              <p:nvPr/>
            </p:nvSpPr>
            <p:spPr>
              <a:xfrm>
                <a:off x="6500053" y="2848906"/>
                <a:ext cx="719997" cy="720000"/>
              </a:xfrm>
              <a:prstGeom prst="ellipse">
                <a:avLst/>
              </a:prstGeom>
              <a:solidFill>
                <a:srgbClr val="800080"/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7015698" y="2829600"/>
                <a:ext cx="144000" cy="144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6967279" y="4483965"/>
              <a:ext cx="720000" cy="720000"/>
              <a:chOff x="6721928" y="2586689"/>
              <a:chExt cx="720000" cy="720000"/>
            </a:xfrm>
          </p:grpSpPr>
          <p:sp>
            <p:nvSpPr>
              <p:cNvPr id="93" name="Oval 92"/>
              <p:cNvSpPr/>
              <p:nvPr/>
            </p:nvSpPr>
            <p:spPr>
              <a:xfrm>
                <a:off x="6721928" y="2586689"/>
                <a:ext cx="720000" cy="720000"/>
              </a:xfrm>
              <a:prstGeom prst="ellipse">
                <a:avLst/>
              </a:prstGeom>
              <a:solidFill>
                <a:srgbClr val="800080"/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7015698" y="2829600"/>
                <a:ext cx="144000" cy="144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98" name="Group 97"/>
            <p:cNvGrpSpPr/>
            <p:nvPr/>
          </p:nvGrpSpPr>
          <p:grpSpPr>
            <a:xfrm>
              <a:off x="5831609" y="5459746"/>
              <a:ext cx="720000" cy="720000"/>
              <a:chOff x="6721928" y="2526176"/>
              <a:chExt cx="720000" cy="720000"/>
            </a:xfrm>
          </p:grpSpPr>
          <p:sp>
            <p:nvSpPr>
              <p:cNvPr id="99" name="Oval 98"/>
              <p:cNvSpPr/>
              <p:nvPr/>
            </p:nvSpPr>
            <p:spPr>
              <a:xfrm>
                <a:off x="6721928" y="2526176"/>
                <a:ext cx="720000" cy="720000"/>
              </a:xfrm>
              <a:prstGeom prst="ellipse">
                <a:avLst/>
              </a:prstGeom>
              <a:solidFill>
                <a:srgbClr val="800080"/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7015698" y="2748915"/>
                <a:ext cx="144000" cy="144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1" name="Group 100"/>
            <p:cNvGrpSpPr/>
            <p:nvPr/>
          </p:nvGrpSpPr>
          <p:grpSpPr>
            <a:xfrm>
              <a:off x="5662027" y="5001763"/>
              <a:ext cx="720000" cy="720000"/>
              <a:chOff x="6721928" y="2586689"/>
              <a:chExt cx="720000" cy="720000"/>
            </a:xfrm>
          </p:grpSpPr>
          <p:sp>
            <p:nvSpPr>
              <p:cNvPr id="102" name="Oval 101"/>
              <p:cNvSpPr/>
              <p:nvPr/>
            </p:nvSpPr>
            <p:spPr>
              <a:xfrm>
                <a:off x="6721928" y="2586689"/>
                <a:ext cx="720000" cy="720000"/>
              </a:xfrm>
              <a:prstGeom prst="ellipse">
                <a:avLst/>
              </a:prstGeom>
              <a:solidFill>
                <a:srgbClr val="800080"/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7015698" y="2829600"/>
                <a:ext cx="144000" cy="144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>
              <a:off x="6799698" y="5079960"/>
              <a:ext cx="720000" cy="720000"/>
              <a:chOff x="6721928" y="2586689"/>
              <a:chExt cx="720000" cy="720000"/>
            </a:xfrm>
          </p:grpSpPr>
          <p:sp>
            <p:nvSpPr>
              <p:cNvPr id="105" name="Oval 104"/>
              <p:cNvSpPr/>
              <p:nvPr/>
            </p:nvSpPr>
            <p:spPr>
              <a:xfrm>
                <a:off x="6721928" y="2586689"/>
                <a:ext cx="720000" cy="720000"/>
              </a:xfrm>
              <a:prstGeom prst="ellipse">
                <a:avLst/>
              </a:prstGeom>
              <a:solidFill>
                <a:srgbClr val="800080"/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7015698" y="2829600"/>
                <a:ext cx="144000" cy="144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7" name="Group 106"/>
            <p:cNvGrpSpPr/>
            <p:nvPr/>
          </p:nvGrpSpPr>
          <p:grpSpPr>
            <a:xfrm>
              <a:off x="6375089" y="4365059"/>
              <a:ext cx="720000" cy="720000"/>
              <a:chOff x="6721928" y="2586689"/>
              <a:chExt cx="720000" cy="720000"/>
            </a:xfrm>
          </p:grpSpPr>
          <p:sp>
            <p:nvSpPr>
              <p:cNvPr id="108" name="Oval 107"/>
              <p:cNvSpPr/>
              <p:nvPr/>
            </p:nvSpPr>
            <p:spPr>
              <a:xfrm>
                <a:off x="6721928" y="2586689"/>
                <a:ext cx="720000" cy="720000"/>
              </a:xfrm>
              <a:prstGeom prst="ellipse">
                <a:avLst/>
              </a:prstGeom>
              <a:solidFill>
                <a:srgbClr val="800080"/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7015698" y="2829600"/>
                <a:ext cx="144000" cy="144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10" name="Group 109"/>
            <p:cNvGrpSpPr/>
            <p:nvPr/>
          </p:nvGrpSpPr>
          <p:grpSpPr>
            <a:xfrm>
              <a:off x="6281420" y="4921839"/>
              <a:ext cx="720000" cy="720000"/>
              <a:chOff x="6721928" y="2586689"/>
              <a:chExt cx="720000" cy="720000"/>
            </a:xfrm>
          </p:grpSpPr>
          <p:sp>
            <p:nvSpPr>
              <p:cNvPr id="111" name="Oval 110"/>
              <p:cNvSpPr/>
              <p:nvPr/>
            </p:nvSpPr>
            <p:spPr>
              <a:xfrm>
                <a:off x="6721928" y="2586689"/>
                <a:ext cx="720000" cy="720000"/>
              </a:xfrm>
              <a:prstGeom prst="ellipse">
                <a:avLst/>
              </a:prstGeom>
              <a:solidFill>
                <a:srgbClr val="800080"/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7015698" y="2829600"/>
                <a:ext cx="144000" cy="144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7171002" y="5554038"/>
              <a:ext cx="720000" cy="720000"/>
              <a:chOff x="6721928" y="2526176"/>
              <a:chExt cx="720000" cy="720000"/>
            </a:xfrm>
          </p:grpSpPr>
          <p:sp>
            <p:nvSpPr>
              <p:cNvPr id="117" name="Oval 116"/>
              <p:cNvSpPr/>
              <p:nvPr/>
            </p:nvSpPr>
            <p:spPr>
              <a:xfrm>
                <a:off x="6721928" y="2526176"/>
                <a:ext cx="720000" cy="720000"/>
              </a:xfrm>
              <a:prstGeom prst="ellipse">
                <a:avLst/>
              </a:prstGeom>
              <a:solidFill>
                <a:srgbClr val="800080"/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015698" y="2769086"/>
                <a:ext cx="144000" cy="144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19" name="Group 118"/>
            <p:cNvGrpSpPr/>
            <p:nvPr/>
          </p:nvGrpSpPr>
          <p:grpSpPr>
            <a:xfrm>
              <a:off x="6756282" y="5483199"/>
              <a:ext cx="720000" cy="720000"/>
              <a:chOff x="6721928" y="2425326"/>
              <a:chExt cx="720000" cy="720000"/>
            </a:xfrm>
          </p:grpSpPr>
          <p:sp>
            <p:nvSpPr>
              <p:cNvPr id="120" name="Oval 119"/>
              <p:cNvSpPr/>
              <p:nvPr/>
            </p:nvSpPr>
            <p:spPr>
              <a:xfrm>
                <a:off x="6721928" y="2425326"/>
                <a:ext cx="720000" cy="720000"/>
              </a:xfrm>
              <a:prstGeom prst="ellipse">
                <a:avLst/>
              </a:prstGeom>
              <a:solidFill>
                <a:srgbClr val="800080"/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015698" y="2668235"/>
                <a:ext cx="144000" cy="144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22" name="Group 121"/>
            <p:cNvGrpSpPr/>
            <p:nvPr/>
          </p:nvGrpSpPr>
          <p:grpSpPr>
            <a:xfrm>
              <a:off x="6938580" y="4177175"/>
              <a:ext cx="720000" cy="720000"/>
              <a:chOff x="6721928" y="2586689"/>
              <a:chExt cx="720000" cy="720000"/>
            </a:xfrm>
          </p:grpSpPr>
          <p:sp>
            <p:nvSpPr>
              <p:cNvPr id="123" name="Oval 122"/>
              <p:cNvSpPr/>
              <p:nvPr/>
            </p:nvSpPr>
            <p:spPr>
              <a:xfrm>
                <a:off x="6721928" y="2586689"/>
                <a:ext cx="720000" cy="720000"/>
              </a:xfrm>
              <a:prstGeom prst="ellipse">
                <a:avLst/>
              </a:prstGeom>
              <a:solidFill>
                <a:srgbClr val="800080"/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015698" y="2829600"/>
                <a:ext cx="144000" cy="144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25" name="Group 124"/>
            <p:cNvGrpSpPr/>
            <p:nvPr/>
          </p:nvGrpSpPr>
          <p:grpSpPr>
            <a:xfrm>
              <a:off x="7528724" y="5076342"/>
              <a:ext cx="720000" cy="720000"/>
              <a:chOff x="6721928" y="2586689"/>
              <a:chExt cx="720000" cy="720000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6721928" y="2586689"/>
                <a:ext cx="720000" cy="720000"/>
              </a:xfrm>
              <a:prstGeom prst="ellipse">
                <a:avLst/>
              </a:prstGeom>
              <a:solidFill>
                <a:srgbClr val="800080"/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7015698" y="2829600"/>
                <a:ext cx="144000" cy="144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>
              <a:off x="7415574" y="4165413"/>
              <a:ext cx="720000" cy="720000"/>
              <a:chOff x="6721928" y="2586689"/>
              <a:chExt cx="720000" cy="720000"/>
            </a:xfrm>
          </p:grpSpPr>
          <p:sp>
            <p:nvSpPr>
              <p:cNvPr id="129" name="Oval 128"/>
              <p:cNvSpPr/>
              <p:nvPr/>
            </p:nvSpPr>
            <p:spPr>
              <a:xfrm>
                <a:off x="6721928" y="2586689"/>
                <a:ext cx="720000" cy="720000"/>
              </a:xfrm>
              <a:prstGeom prst="ellipse">
                <a:avLst/>
              </a:prstGeom>
              <a:solidFill>
                <a:srgbClr val="800080"/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7015698" y="2829600"/>
                <a:ext cx="144000" cy="144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31" name="Group 130"/>
            <p:cNvGrpSpPr/>
            <p:nvPr/>
          </p:nvGrpSpPr>
          <p:grpSpPr>
            <a:xfrm>
              <a:off x="7435055" y="4673093"/>
              <a:ext cx="720000" cy="720000"/>
              <a:chOff x="6721928" y="2586689"/>
              <a:chExt cx="720000" cy="720000"/>
            </a:xfrm>
          </p:grpSpPr>
          <p:sp>
            <p:nvSpPr>
              <p:cNvPr id="132" name="Oval 131"/>
              <p:cNvSpPr/>
              <p:nvPr/>
            </p:nvSpPr>
            <p:spPr>
              <a:xfrm>
                <a:off x="6721928" y="2586689"/>
                <a:ext cx="720000" cy="720000"/>
              </a:xfrm>
              <a:prstGeom prst="ellipse">
                <a:avLst/>
              </a:prstGeom>
              <a:solidFill>
                <a:srgbClr val="800080"/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7015698" y="2829600"/>
                <a:ext cx="144000" cy="144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34" name="Group 133"/>
            <p:cNvGrpSpPr/>
            <p:nvPr/>
          </p:nvGrpSpPr>
          <p:grpSpPr>
            <a:xfrm>
              <a:off x="6208001" y="3904864"/>
              <a:ext cx="720000" cy="720000"/>
              <a:chOff x="6721928" y="2586689"/>
              <a:chExt cx="720000" cy="720000"/>
            </a:xfrm>
          </p:grpSpPr>
          <p:sp>
            <p:nvSpPr>
              <p:cNvPr id="135" name="Oval 134"/>
              <p:cNvSpPr/>
              <p:nvPr/>
            </p:nvSpPr>
            <p:spPr>
              <a:xfrm>
                <a:off x="6721928" y="2586689"/>
                <a:ext cx="720000" cy="720000"/>
              </a:xfrm>
              <a:prstGeom prst="ellipse">
                <a:avLst/>
              </a:prstGeom>
              <a:solidFill>
                <a:srgbClr val="800080"/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7015698" y="2829600"/>
                <a:ext cx="144000" cy="144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37" name="Group 136"/>
          <p:cNvGrpSpPr/>
          <p:nvPr/>
        </p:nvGrpSpPr>
        <p:grpSpPr>
          <a:xfrm>
            <a:off x="6509979" y="2571099"/>
            <a:ext cx="720000" cy="720000"/>
            <a:chOff x="6721928" y="2586689"/>
            <a:chExt cx="720000" cy="720000"/>
          </a:xfrm>
        </p:grpSpPr>
        <p:sp>
          <p:nvSpPr>
            <p:cNvPr id="138" name="Oval 137"/>
            <p:cNvSpPr/>
            <p:nvPr/>
          </p:nvSpPr>
          <p:spPr>
            <a:xfrm>
              <a:off x="6721928" y="2586689"/>
              <a:ext cx="720000" cy="720000"/>
            </a:xfrm>
            <a:prstGeom prst="ellipse">
              <a:avLst/>
            </a:prstGeom>
            <a:solidFill>
              <a:srgbClr val="80008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Oval 138"/>
            <p:cNvSpPr/>
            <p:nvPr/>
          </p:nvSpPr>
          <p:spPr>
            <a:xfrm>
              <a:off x="7015698" y="2829600"/>
              <a:ext cx="144000" cy="144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1" name="TextBox 140"/>
          <p:cNvSpPr txBox="1"/>
          <p:nvPr/>
        </p:nvSpPr>
        <p:spPr>
          <a:xfrm>
            <a:off x="6530042" y="6256210"/>
            <a:ext cx="847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b="1" dirty="0"/>
              <a:t>Tumour</a:t>
            </a:r>
          </a:p>
        </p:txBody>
      </p:sp>
      <p:sp>
        <p:nvSpPr>
          <p:cNvPr id="144" name="Rectangle 143"/>
          <p:cNvSpPr/>
          <p:nvPr/>
        </p:nvSpPr>
        <p:spPr>
          <a:xfrm>
            <a:off x="4662768" y="4828331"/>
            <a:ext cx="13294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accent6">
                    <a:lumMod val="75000"/>
                  </a:schemeClr>
                </a:solidFill>
              </a:rPr>
              <a:t>No DNA damage repair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8053529" y="4911626"/>
            <a:ext cx="10085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u="sng" dirty="0">
                <a:solidFill>
                  <a:srgbClr val="0070C0"/>
                </a:solidFill>
              </a:rPr>
              <a:t>No Apoptosis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6938413" y="3696504"/>
            <a:ext cx="1380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4">
                    <a:lumMod val="75000"/>
                  </a:schemeClr>
                </a:solidFill>
              </a:rPr>
              <a:t>Uncontrolled cell division</a:t>
            </a:r>
          </a:p>
        </p:txBody>
      </p:sp>
      <p:cxnSp>
        <p:nvCxnSpPr>
          <p:cNvPr id="147" name="Straight Arrow Connector 146"/>
          <p:cNvCxnSpPr/>
          <p:nvPr/>
        </p:nvCxnSpPr>
        <p:spPr>
          <a:xfrm>
            <a:off x="6898276" y="4041164"/>
            <a:ext cx="0" cy="37737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2827284" y="4821825"/>
            <a:ext cx="1843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u="sng" dirty="0">
                <a:solidFill>
                  <a:srgbClr val="0070C0"/>
                </a:solidFill>
              </a:rPr>
              <a:t>(If DNA damage is beyond repair)</a:t>
            </a:r>
          </a:p>
        </p:txBody>
      </p:sp>
      <p:sp>
        <p:nvSpPr>
          <p:cNvPr id="153" name="Rectangle 152"/>
          <p:cNvSpPr/>
          <p:nvPr/>
        </p:nvSpPr>
        <p:spPr>
          <a:xfrm rot="-2700000">
            <a:off x="-283177" y="751096"/>
            <a:ext cx="23129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>
                <a:solidFill>
                  <a:srgbClr val="00B050"/>
                </a:solidFill>
              </a:rPr>
              <a:t>Hallmarks of Cancer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942062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0" y="104930"/>
            <a:ext cx="9144000" cy="854440"/>
          </a:xfrm>
        </p:spPr>
        <p:txBody>
          <a:bodyPr>
            <a:noAutofit/>
          </a:bodyPr>
          <a:lstStyle/>
          <a:p>
            <a:pPr algn="ctr"/>
            <a:r>
              <a:rPr lang="en-US" sz="3200" b="1" u="sng" dirty="0">
                <a:solidFill>
                  <a:srgbClr val="FF0000"/>
                </a:solidFill>
              </a:rPr>
              <a:t>4. Metastasis</a:t>
            </a:r>
            <a:r>
              <a:rPr lang="en-US" sz="3200" b="1" dirty="0">
                <a:solidFill>
                  <a:srgbClr val="FF0000"/>
                </a:solidFill>
              </a:rPr>
              <a:t>: </a:t>
            </a:r>
            <a:br>
              <a:rPr lang="en-US" sz="2800" b="1" dirty="0">
                <a:solidFill>
                  <a:srgbClr val="FF0000"/>
                </a:solidFill>
              </a:rPr>
            </a:br>
            <a:r>
              <a:rPr lang="en-US" sz="2800" b="1" dirty="0"/>
              <a:t>Invasion and tumor formation at a new site</a:t>
            </a:r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2000" y="1034321"/>
            <a:ext cx="7920000" cy="4554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 rot="-2700000">
            <a:off x="-283177" y="751096"/>
            <a:ext cx="23129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>
                <a:solidFill>
                  <a:srgbClr val="00B050"/>
                </a:solidFill>
              </a:rPr>
              <a:t>Hallmarks of Cancer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265934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5"/>
          <p:cNvSpPr>
            <a:spLocks noChangeArrowheads="1"/>
          </p:cNvSpPr>
          <p:nvPr/>
        </p:nvSpPr>
        <p:spPr bwMode="auto">
          <a:xfrm>
            <a:off x="323529" y="1628775"/>
            <a:ext cx="8496944" cy="4585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42900" indent="-342900" algn="just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altLang="en-US" sz="2200" dirty="0">
                <a:latin typeface="Arial" charset="0"/>
              </a:rPr>
              <a:t>There is a delicate balance between cell growth and division</a:t>
            </a:r>
          </a:p>
          <a:p>
            <a:pPr marL="342900" indent="-342900" algn="just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altLang="en-US" sz="2200" dirty="0">
                <a:latin typeface="Arial" charset="0"/>
              </a:rPr>
              <a:t>Cell division is tightly controlled</a:t>
            </a:r>
          </a:p>
          <a:p>
            <a:pPr marL="342900" indent="-342900" algn="just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altLang="en-US" sz="2200" dirty="0">
                <a:latin typeface="Arial" charset="0"/>
              </a:rPr>
              <a:t>Partial or complete </a:t>
            </a:r>
            <a:r>
              <a:rPr lang="en-US" altLang="en-US" sz="2200" b="1" dirty="0">
                <a:latin typeface="Arial" charset="0"/>
              </a:rPr>
              <a:t>loss of normal control</a:t>
            </a:r>
            <a:r>
              <a:rPr lang="en-US" altLang="en-US" sz="2200" dirty="0">
                <a:latin typeface="Arial" charset="0"/>
              </a:rPr>
              <a:t> on cell division cycle leads to </a:t>
            </a:r>
            <a:r>
              <a:rPr lang="en-US" altLang="en-US" sz="2200" b="1" dirty="0">
                <a:latin typeface="Arial" charset="0"/>
              </a:rPr>
              <a:t>cancer </a:t>
            </a:r>
          </a:p>
          <a:p>
            <a:pPr marL="342900" indent="-342900" algn="just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altLang="en-US" sz="2200" dirty="0">
                <a:latin typeface="Arial" charset="0"/>
              </a:rPr>
              <a:t>The </a:t>
            </a:r>
            <a:r>
              <a:rPr lang="en-US" altLang="en-US" sz="2200" b="1" dirty="0">
                <a:latin typeface="Arial" charset="0"/>
              </a:rPr>
              <a:t>duration of the cell division cycle vary</a:t>
            </a:r>
            <a:r>
              <a:rPr lang="en-US" altLang="en-US" sz="2200" dirty="0">
                <a:latin typeface="Arial" charset="0"/>
              </a:rPr>
              <a:t> between cell types:</a:t>
            </a:r>
          </a:p>
          <a:p>
            <a:pPr marL="342900" indent="-342900" algn="just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altLang="en-US" sz="2000" dirty="0">
                <a:latin typeface="Arial" charset="0"/>
              </a:rPr>
              <a:t>During early development i.e. embryonic stage, cells divide rapidly </a:t>
            </a:r>
          </a:p>
          <a:p>
            <a:pPr marL="342900" indent="-342900" algn="just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altLang="en-US" sz="2000" dirty="0">
                <a:latin typeface="Arial" charset="0"/>
              </a:rPr>
              <a:t>The epithelial cells in the lining of our intestine divide once in </a:t>
            </a:r>
            <a:r>
              <a:rPr lang="en-US" altLang="en-US" sz="2000" b="1" dirty="0">
                <a:latin typeface="Arial" charset="0"/>
              </a:rPr>
              <a:t>1 day</a:t>
            </a:r>
            <a:r>
              <a:rPr lang="en-US" altLang="en-US" sz="2000" dirty="0">
                <a:latin typeface="Arial" charset="0"/>
              </a:rPr>
              <a:t> </a:t>
            </a:r>
          </a:p>
          <a:p>
            <a:pPr marL="342900" indent="-342900" algn="just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altLang="en-US" sz="2000" dirty="0">
                <a:latin typeface="Arial" charset="0"/>
              </a:rPr>
              <a:t>Liver cells divide in </a:t>
            </a:r>
            <a:r>
              <a:rPr lang="en-US" altLang="en-US" sz="2000" b="1" dirty="0">
                <a:latin typeface="Arial" charset="0"/>
              </a:rPr>
              <a:t>1 year</a:t>
            </a:r>
            <a:r>
              <a:rPr lang="en-US" altLang="en-US" sz="2000" dirty="0">
                <a:latin typeface="Arial" charset="0"/>
              </a:rPr>
              <a:t> </a:t>
            </a:r>
          </a:p>
          <a:p>
            <a:pPr marL="342900" indent="-342900" algn="just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altLang="en-US" sz="2000" dirty="0">
                <a:latin typeface="Arial" charset="0"/>
              </a:rPr>
              <a:t>Most brain cells (neurons) don’t divide</a:t>
            </a:r>
          </a:p>
          <a:p>
            <a:pPr marL="342900" indent="-342900" algn="just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endParaRPr lang="en-US" altLang="en-US" sz="2000" b="1" dirty="0">
              <a:latin typeface="Arial" charset="0"/>
            </a:endParaRPr>
          </a:p>
        </p:txBody>
      </p:sp>
      <p:sp>
        <p:nvSpPr>
          <p:cNvPr id="47107" name="Rectangle 7"/>
          <p:cNvSpPr>
            <a:spLocks noChangeArrowheads="1"/>
          </p:cNvSpPr>
          <p:nvPr/>
        </p:nvSpPr>
        <p:spPr bwMode="auto">
          <a:xfrm>
            <a:off x="954088" y="332656"/>
            <a:ext cx="72358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3600" b="1" dirty="0">
                <a:solidFill>
                  <a:srgbClr val="0000FF"/>
                </a:solidFill>
              </a:rPr>
              <a:t>Important Features of Eukaryotic Cell Division Cycle</a:t>
            </a:r>
          </a:p>
        </p:txBody>
      </p:sp>
    </p:spTree>
    <p:extLst>
      <p:ext uri="{BB962C8B-B14F-4D97-AF65-F5344CB8AC3E}">
        <p14:creationId xmlns:p14="http://schemas.microsoft.com/office/powerpoint/2010/main" val="250337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1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1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1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ypes of Cancer Treatment | Positive Bioscienc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7867650" cy="447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2845" y="467961"/>
            <a:ext cx="68175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</a:rPr>
              <a:t>Various modalities of cancer treatment</a:t>
            </a:r>
          </a:p>
        </p:txBody>
      </p:sp>
    </p:spTree>
    <p:extLst>
      <p:ext uri="{BB962C8B-B14F-4D97-AF65-F5344CB8AC3E}">
        <p14:creationId xmlns:p14="http://schemas.microsoft.com/office/powerpoint/2010/main" val="133447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3"/>
          <p:cNvSpPr txBox="1">
            <a:spLocks noChangeArrowheads="1"/>
          </p:cNvSpPr>
          <p:nvPr/>
        </p:nvSpPr>
        <p:spPr bwMode="auto">
          <a:xfrm>
            <a:off x="214313" y="1574800"/>
            <a:ext cx="8943975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 sz="2800"/>
              <a:t>Evolutionarily conserved</a:t>
            </a:r>
          </a:p>
          <a:p>
            <a:pPr algn="ctr" eaLnBrk="1" hangingPunct="1"/>
            <a:endParaRPr lang="en-US" altLang="en-US" sz="2800"/>
          </a:p>
          <a:p>
            <a:pPr algn="ctr" eaLnBrk="1" hangingPunct="1"/>
            <a:r>
              <a:rPr lang="en-US" altLang="en-US" sz="2800"/>
              <a:t>Occurs in all multicellular animals studied (plants too)</a:t>
            </a:r>
          </a:p>
          <a:p>
            <a:pPr algn="ctr" eaLnBrk="1" hangingPunct="1"/>
            <a:endParaRPr lang="en-US" altLang="en-US" sz="2800"/>
          </a:p>
          <a:p>
            <a:pPr algn="ctr" eaLnBrk="1" hangingPunct="1"/>
            <a:r>
              <a:rPr lang="en-US" altLang="en-US" sz="2800"/>
              <a:t>Stages and genes conserved from nematodes (worms)</a:t>
            </a:r>
          </a:p>
          <a:p>
            <a:pPr algn="ctr" eaLnBrk="1" hangingPunct="1"/>
            <a:r>
              <a:rPr lang="en-US" altLang="en-US" sz="2800"/>
              <a:t>and flies to mice and humans</a:t>
            </a:r>
          </a:p>
        </p:txBody>
      </p:sp>
      <p:sp>
        <p:nvSpPr>
          <p:cNvPr id="62467" name="Text Box 2"/>
          <p:cNvSpPr txBox="1">
            <a:spLocks noChangeArrowheads="1"/>
          </p:cNvSpPr>
          <p:nvPr/>
        </p:nvSpPr>
        <p:spPr bwMode="auto">
          <a:xfrm>
            <a:off x="265113" y="396528"/>
            <a:ext cx="85693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200" b="1" dirty="0">
                <a:solidFill>
                  <a:srgbClr val="0000FF"/>
                </a:solidFill>
              </a:rPr>
              <a:t>Apoptosis / Programmed Cell Death (PCD)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15900" y="5057775"/>
            <a:ext cx="864235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buFont typeface="Wingdings" pitchFamily="2" charset="2"/>
              <a:buChar char="q"/>
              <a:defRPr/>
            </a:pPr>
            <a:r>
              <a:rPr lang="en-US" altLang="en-US" sz="2200" dirty="0">
                <a:solidFill>
                  <a:srgbClr val="800000"/>
                </a:solidFill>
                <a:latin typeface="+mn-lt"/>
              </a:rPr>
              <a:t> In contrast to apoptosis, the animal cells that die accidentally in response to an acute </a:t>
            </a:r>
            <a:r>
              <a:rPr lang="en-US" altLang="en-US" sz="2200" b="1" dirty="0">
                <a:solidFill>
                  <a:srgbClr val="800000"/>
                </a:solidFill>
                <a:latin typeface="+mn-lt"/>
              </a:rPr>
              <a:t>injury</a:t>
            </a:r>
            <a:r>
              <a:rPr lang="en-US" altLang="en-US" sz="2200" dirty="0">
                <a:solidFill>
                  <a:srgbClr val="800000"/>
                </a:solidFill>
                <a:latin typeface="+mn-lt"/>
              </a:rPr>
              <a:t> (e.g. trauma or lack of blood supply) or pathogen </a:t>
            </a:r>
            <a:r>
              <a:rPr lang="en-US" altLang="en-US" sz="2200" b="1" dirty="0">
                <a:solidFill>
                  <a:srgbClr val="800000"/>
                </a:solidFill>
                <a:latin typeface="+mn-lt"/>
              </a:rPr>
              <a:t>infection</a:t>
            </a:r>
            <a:r>
              <a:rPr lang="en-US" altLang="en-US" sz="2200" dirty="0">
                <a:solidFill>
                  <a:srgbClr val="800000"/>
                </a:solidFill>
                <a:latin typeface="+mn-lt"/>
              </a:rPr>
              <a:t> by a process called cell </a:t>
            </a:r>
            <a:r>
              <a:rPr lang="en-US" altLang="en-US" sz="2200" b="1" u="sng" dirty="0">
                <a:solidFill>
                  <a:srgbClr val="800000"/>
                </a:solidFill>
                <a:latin typeface="+mn-lt"/>
              </a:rPr>
              <a:t>necrosis</a:t>
            </a:r>
            <a:r>
              <a:rPr lang="en-US" altLang="en-US" sz="2200" dirty="0">
                <a:solidFill>
                  <a:srgbClr val="800000"/>
                </a:solidFill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838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1925"/>
            <a:ext cx="7886700" cy="56356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 sz="3200" b="1" u="sng" dirty="0">
                <a:solidFill>
                  <a:srgbClr val="0000FF"/>
                </a:solidFill>
              </a:rPr>
              <a:t>Apoptosis / Programmed Cell Death (PCD)</a:t>
            </a:r>
            <a:endParaRPr lang="en-GB" sz="3200" u="sng" dirty="0">
              <a:solidFill>
                <a:srgbClr val="0000FF"/>
              </a:solidFill>
            </a:endParaRPr>
          </a:p>
        </p:txBody>
      </p:sp>
      <p:sp>
        <p:nvSpPr>
          <p:cNvPr id="63491" name="Content Placeholder 2"/>
          <p:cNvSpPr>
            <a:spLocks noGrp="1"/>
          </p:cNvSpPr>
          <p:nvPr>
            <p:ph idx="1"/>
          </p:nvPr>
        </p:nvSpPr>
        <p:spPr>
          <a:xfrm>
            <a:off x="319088" y="754063"/>
            <a:ext cx="8491537" cy="1149350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1800">
                <a:solidFill>
                  <a:srgbClr val="E74848"/>
                </a:solidFill>
              </a:rPr>
              <a:t>Apoptosis is an orderly cellular self destruction pathway</a:t>
            </a:r>
          </a:p>
          <a:p>
            <a:pPr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1800"/>
              <a:t>When DNA damage is not immediately repaired, the cells kill themselves by apoptosis</a:t>
            </a:r>
          </a:p>
          <a:p>
            <a:pPr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1800"/>
              <a:t>In absence of apoptosis the cell can accumulate cancer-promoting mutation</a:t>
            </a:r>
            <a:endParaRPr lang="en-GB" sz="1800"/>
          </a:p>
        </p:txBody>
      </p:sp>
      <p:grpSp>
        <p:nvGrpSpPr>
          <p:cNvPr id="63492" name="Group 7"/>
          <p:cNvGrpSpPr>
            <a:grpSpLocks/>
          </p:cNvGrpSpPr>
          <p:nvPr/>
        </p:nvGrpSpPr>
        <p:grpSpPr bwMode="auto">
          <a:xfrm>
            <a:off x="1619672" y="1988840"/>
            <a:ext cx="5553992" cy="4477915"/>
            <a:chOff x="1538515" y="1830497"/>
            <a:chExt cx="6008915" cy="4856438"/>
          </a:xfrm>
        </p:grpSpPr>
        <p:pic>
          <p:nvPicPr>
            <p:cNvPr id="63497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4629" y="1830497"/>
              <a:ext cx="5892801" cy="4856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Isosceles Triangle 6"/>
            <p:cNvSpPr/>
            <p:nvPr/>
          </p:nvSpPr>
          <p:spPr>
            <a:xfrm>
              <a:off x="1538515" y="4528702"/>
              <a:ext cx="1233487" cy="1160855"/>
            </a:xfrm>
            <a:prstGeom prst="triangle">
              <a:avLst>
                <a:gd name="adj" fmla="val 4077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9" name="Lightning Bolt 8"/>
          <p:cNvSpPr/>
          <p:nvPr/>
        </p:nvSpPr>
        <p:spPr>
          <a:xfrm>
            <a:off x="1306513" y="2830513"/>
            <a:ext cx="536575" cy="406400"/>
          </a:xfrm>
          <a:prstGeom prst="lightningBolt">
            <a:avLst/>
          </a:prstGeom>
          <a:solidFill>
            <a:srgbClr val="FF5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3494" name="TextBox 9"/>
          <p:cNvSpPr txBox="1">
            <a:spLocks noChangeArrowheads="1"/>
          </p:cNvSpPr>
          <p:nvPr/>
        </p:nvSpPr>
        <p:spPr bwMode="auto">
          <a:xfrm>
            <a:off x="554038" y="2373313"/>
            <a:ext cx="172878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GB" sz="1400">
                <a:solidFill>
                  <a:srgbClr val="FF5050"/>
                </a:solidFill>
                <a:latin typeface="Calibri" pitchFamily="34" charset="0"/>
              </a:rPr>
              <a:t>Death signal</a:t>
            </a:r>
          </a:p>
          <a:p>
            <a:pPr algn="ctr" eaLnBrk="1" hangingPunct="1"/>
            <a:r>
              <a:rPr lang="en-GB" sz="1400">
                <a:solidFill>
                  <a:srgbClr val="FF5050"/>
                </a:solidFill>
                <a:latin typeface="Calibri" pitchFamily="34" charset="0"/>
              </a:rPr>
              <a:t>(Intrinsic or extrinsic)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4613" y="5035550"/>
            <a:ext cx="2000250" cy="17541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dirty="0">
                <a:solidFill>
                  <a:prstClr val="black"/>
                </a:solidFill>
                <a:latin typeface="Calibri" panose="020F0502020204030204"/>
              </a:rPr>
              <a:t>Apoptosis is an essential and critically important part for organism’s growth and development</a:t>
            </a:r>
            <a:endParaRPr lang="en-GB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126288" y="5035550"/>
            <a:ext cx="1925637" cy="17541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Apoptosis eliminates unwanted cells during organ formation / early development</a:t>
            </a:r>
          </a:p>
        </p:txBody>
      </p:sp>
    </p:spTree>
    <p:extLst>
      <p:ext uri="{BB962C8B-B14F-4D97-AF65-F5344CB8AC3E}">
        <p14:creationId xmlns:p14="http://schemas.microsoft.com/office/powerpoint/2010/main" val="903901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88840"/>
            <a:ext cx="8690383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52996" y="548680"/>
            <a:ext cx="5195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rgbClr val="0000FF"/>
                </a:solidFill>
              </a:rPr>
              <a:t>Visualization of apoptosis </a:t>
            </a:r>
          </a:p>
        </p:txBody>
      </p:sp>
    </p:spTree>
    <p:extLst>
      <p:ext uri="{BB962C8B-B14F-4D97-AF65-F5344CB8AC3E}">
        <p14:creationId xmlns:p14="http://schemas.microsoft.com/office/powerpoint/2010/main" val="1898284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7813"/>
            <a:ext cx="7886700" cy="642937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GB" b="1" dirty="0"/>
              <a:t>Reading and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050" y="4959350"/>
            <a:ext cx="8096250" cy="1473200"/>
          </a:xfrm>
        </p:spPr>
        <p:txBody>
          <a:bodyPr>
            <a:normAutofit fontScale="92500" lnSpcReduction="20000"/>
          </a:bodyPr>
          <a:lstStyle/>
          <a:p>
            <a:pPr algn="just">
              <a:spcBef>
                <a:spcPct val="0"/>
              </a:spcBef>
              <a:buFontTx/>
              <a:buNone/>
              <a:defRPr/>
            </a:pPr>
            <a:r>
              <a:rPr lang="en-US" altLang="en-US" sz="2400" b="1" u="sng" dirty="0"/>
              <a:t>Websites:</a:t>
            </a:r>
          </a:p>
          <a:p>
            <a:pPr>
              <a:defRPr/>
            </a:pPr>
            <a:r>
              <a:rPr lang="en-GB" sz="2400" dirty="0">
                <a:solidFill>
                  <a:srgbClr val="000000"/>
                </a:solidFill>
                <a:hlinkClick r:id="rId2"/>
              </a:rPr>
              <a:t>https://www.microscopyu.com/microscopy-basics/resolution</a:t>
            </a:r>
            <a:endParaRPr lang="en-GB" sz="2400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GB" sz="2400" dirty="0">
                <a:solidFill>
                  <a:srgbClr val="000000"/>
                </a:solidFill>
                <a:hlinkClick r:id="rId3"/>
              </a:rPr>
              <a:t>www.zeiss-campus.magnet.fsu.edu/articles/basics/resolution.html</a:t>
            </a:r>
            <a:endParaRPr lang="en-GB" sz="2400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GB" sz="2400" dirty="0">
                <a:solidFill>
                  <a:srgbClr val="000000"/>
                </a:solidFill>
                <a:hlinkClick r:id="rId4"/>
              </a:rPr>
              <a:t>https://svi.nl/AiryDisk</a:t>
            </a:r>
            <a:endParaRPr lang="en-GB" sz="2400" dirty="0">
              <a:solidFill>
                <a:srgbClr val="000000"/>
              </a:solidFill>
            </a:endParaRPr>
          </a:p>
          <a:p>
            <a:pPr>
              <a:defRPr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768" y="1105362"/>
            <a:ext cx="2629213" cy="3600000"/>
          </a:xfrm>
          <a:prstGeom prst="roundRect">
            <a:avLst>
              <a:gd name="adj" fmla="val 163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14636" y="1107470"/>
            <a:ext cx="3051801" cy="3618000"/>
          </a:xfrm>
          <a:prstGeom prst="roundRect">
            <a:avLst>
              <a:gd name="adj" fmla="val 160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52986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>
          <a:xfrm>
            <a:off x="628650" y="207963"/>
            <a:ext cx="7886700" cy="1325562"/>
          </a:xfrm>
        </p:spPr>
        <p:txBody>
          <a:bodyPr/>
          <a:lstStyle/>
          <a:p>
            <a:r>
              <a:rPr lang="en-IN" b="1" dirty="0" err="1">
                <a:solidFill>
                  <a:srgbClr val="0000FF"/>
                </a:solidFill>
              </a:rPr>
              <a:t>Caspase</a:t>
            </a:r>
            <a:r>
              <a:rPr lang="en-IN" b="1" dirty="0">
                <a:solidFill>
                  <a:srgbClr val="0000FF"/>
                </a:solidFill>
              </a:rPr>
              <a:t>: mediator of apoptosis</a:t>
            </a:r>
          </a:p>
        </p:txBody>
      </p:sp>
      <p:sp>
        <p:nvSpPr>
          <p:cNvPr id="64515" name="Content Placeholder 2"/>
          <p:cNvSpPr>
            <a:spLocks noGrp="1"/>
          </p:cNvSpPr>
          <p:nvPr>
            <p:ph idx="1"/>
          </p:nvPr>
        </p:nvSpPr>
        <p:spPr>
          <a:xfrm>
            <a:off x="388938" y="1825625"/>
            <a:ext cx="8607425" cy="4351338"/>
          </a:xfrm>
        </p:spPr>
        <p:txBody>
          <a:bodyPr/>
          <a:lstStyle/>
          <a:p>
            <a:r>
              <a:rPr lang="en-IN" sz="2400">
                <a:cs typeface="Arial" pitchFamily="34" charset="0"/>
              </a:rPr>
              <a:t>These are </a:t>
            </a:r>
            <a:r>
              <a:rPr lang="en-IN" sz="2400" b="1">
                <a:cs typeface="Arial" pitchFamily="34" charset="0"/>
              </a:rPr>
              <a:t>c</a:t>
            </a:r>
            <a:r>
              <a:rPr lang="en-IN" sz="2400">
                <a:cs typeface="Arial" pitchFamily="34" charset="0"/>
              </a:rPr>
              <a:t>ysteine-</a:t>
            </a:r>
            <a:r>
              <a:rPr lang="en-IN" sz="2400" b="1">
                <a:cs typeface="Arial" pitchFamily="34" charset="0"/>
              </a:rPr>
              <a:t>asp</a:t>
            </a:r>
            <a:r>
              <a:rPr lang="en-IN" sz="2400">
                <a:cs typeface="Arial" pitchFamily="34" charset="0"/>
              </a:rPr>
              <a:t>artic prote</a:t>
            </a:r>
            <a:r>
              <a:rPr lang="en-IN" sz="2400" b="1">
                <a:cs typeface="Arial" pitchFamily="34" charset="0"/>
              </a:rPr>
              <a:t>ases.</a:t>
            </a:r>
          </a:p>
          <a:p>
            <a:r>
              <a:rPr lang="en-US" sz="2400">
                <a:cs typeface="Arial" pitchFamily="34" charset="0"/>
              </a:rPr>
              <a:t>Cysteine in the enzyme  active site nucleophilically  attacks and cleaves a target protein only after an aspartic acid residue.</a:t>
            </a:r>
          </a:p>
          <a:p>
            <a:r>
              <a:rPr lang="en-US" sz="2400">
                <a:cs typeface="Arial" pitchFamily="34" charset="0"/>
              </a:rPr>
              <a:t>Caspases are synthesized as inactive pro-caspases and activated following an appropriate stimulus.</a:t>
            </a:r>
          </a:p>
          <a:p>
            <a:r>
              <a:rPr lang="en-US" sz="2400" b="1">
                <a:cs typeface="Arial" pitchFamily="34" charset="0"/>
              </a:rPr>
              <a:t>Initiator caspases </a:t>
            </a:r>
            <a:r>
              <a:rPr lang="en-US" sz="2400">
                <a:cs typeface="Arial" pitchFamily="34" charset="0"/>
              </a:rPr>
              <a:t>activated auto-proteolytically.</a:t>
            </a:r>
          </a:p>
          <a:p>
            <a:r>
              <a:rPr lang="en-US" sz="2400">
                <a:cs typeface="Arial" pitchFamily="34" charset="0"/>
              </a:rPr>
              <a:t> </a:t>
            </a:r>
            <a:r>
              <a:rPr lang="en-US" sz="2400" b="1">
                <a:cs typeface="Arial" pitchFamily="34" charset="0"/>
              </a:rPr>
              <a:t>Executive caspases </a:t>
            </a:r>
            <a:r>
              <a:rPr lang="en-US" sz="2400">
                <a:cs typeface="Arial" pitchFamily="34" charset="0"/>
              </a:rPr>
              <a:t>are activated by initiator caspases.</a:t>
            </a:r>
            <a:endParaRPr lang="en-IN" sz="2400">
              <a:cs typeface="Arial" pitchFamily="34" charset="0"/>
            </a:endParaRPr>
          </a:p>
          <a:p>
            <a:r>
              <a:rPr lang="en-IN" sz="2400">
                <a:cs typeface="Arial" pitchFamily="34" charset="0"/>
              </a:rPr>
              <a:t>There are 12 caspases reported in human.</a:t>
            </a:r>
          </a:p>
        </p:txBody>
      </p:sp>
    </p:spTree>
    <p:extLst>
      <p:ext uri="{BB962C8B-B14F-4D97-AF65-F5344CB8AC3E}">
        <p14:creationId xmlns:p14="http://schemas.microsoft.com/office/powerpoint/2010/main" val="3132609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05" name="Picture 1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2" t="12450" r="4999" b="6316"/>
          <a:stretch/>
        </p:blipFill>
        <p:spPr bwMode="auto">
          <a:xfrm>
            <a:off x="301284" y="1582349"/>
            <a:ext cx="3694454" cy="303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8" name="Text Box 6"/>
          <p:cNvSpPr txBox="1">
            <a:spLocks noChangeArrowheads="1"/>
          </p:cNvSpPr>
          <p:nvPr/>
        </p:nvSpPr>
        <p:spPr bwMode="auto">
          <a:xfrm>
            <a:off x="3773714" y="1440888"/>
            <a:ext cx="5010376" cy="340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Interphase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– long period between two divisions during which cells grow, duplicate chromosomes and prepare for division</a:t>
            </a:r>
          </a:p>
          <a:p>
            <a:pPr marL="623888" marR="0" lvl="1" indent="-2603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E7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G1 (Gap phase 1)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E7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– birth of cell to the onset of chromosome duplication </a:t>
            </a:r>
          </a:p>
          <a:p>
            <a:pPr marL="623888" marR="0" lvl="1" indent="-2603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 (Synthesis phase)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– chromosome duplication (formation of sister chromatids) due to replication of DNA</a:t>
            </a:r>
          </a:p>
          <a:p>
            <a:pPr marL="623888" marR="0" lvl="1" indent="-2603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AE2C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G2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CAE2C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(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AE2C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Gap phase 2)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CAE2C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– end of chromosome duplication to the onset of mitosis. </a:t>
            </a:r>
          </a:p>
        </p:txBody>
      </p:sp>
      <p:sp>
        <p:nvSpPr>
          <p:cNvPr id="55299" name="Text Box 12"/>
          <p:cNvSpPr txBox="1">
            <a:spLocks noChangeArrowheads="1"/>
          </p:cNvSpPr>
          <p:nvPr/>
        </p:nvSpPr>
        <p:spPr bwMode="auto">
          <a:xfrm>
            <a:off x="395536" y="5067761"/>
            <a:ext cx="835952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666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666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666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Mitosis phase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666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– 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nuclear division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follows division of 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cytoplasmic content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(cytokinesis) to separate sister chromatids into daughter cells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E7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G0: resting phase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E7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– cells exit from cell cycle and survive for days or years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5304" name="Rectangle 5"/>
          <p:cNvSpPr>
            <a:spLocks noChangeArrowheads="1"/>
          </p:cNvSpPr>
          <p:nvPr/>
        </p:nvSpPr>
        <p:spPr bwMode="auto">
          <a:xfrm>
            <a:off x="587264" y="259223"/>
            <a:ext cx="7969472" cy="94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990099"/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" panose="020F0502020204030204" pitchFamily="34" charset="0"/>
              </a:rPr>
              <a:t>Cell Cycle Alternates Between Mitosis (M) and Interphase (G1, S, G2)</a:t>
            </a:r>
          </a:p>
        </p:txBody>
      </p:sp>
    </p:spTree>
    <p:extLst>
      <p:ext uri="{BB962C8B-B14F-4D97-AF65-F5344CB8AC3E}">
        <p14:creationId xmlns:p14="http://schemas.microsoft.com/office/powerpoint/2010/main" val="2896649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5" y="944563"/>
            <a:ext cx="5407025" cy="573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Text Box 5"/>
          <p:cNvSpPr txBox="1">
            <a:spLocks noChangeArrowheads="1"/>
          </p:cNvSpPr>
          <p:nvPr/>
        </p:nvSpPr>
        <p:spPr bwMode="auto">
          <a:xfrm>
            <a:off x="5586413" y="1933575"/>
            <a:ext cx="3387725" cy="415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prstClr val="black"/>
                </a:solidFill>
                <a:latin typeface="Calibri" panose="020F0502020204030204"/>
              </a:rPr>
              <a:t>The eukaryotic </a:t>
            </a:r>
            <a:r>
              <a:rPr lang="en-US" altLang="en-US" sz="2400" b="1" dirty="0">
                <a:solidFill>
                  <a:prstClr val="black"/>
                </a:solidFill>
                <a:latin typeface="Calibri" panose="020F0502020204030204"/>
              </a:rPr>
              <a:t>cell cycle control system</a:t>
            </a:r>
            <a:r>
              <a:rPr lang="en-US" altLang="en-US" sz="2400" dirty="0">
                <a:solidFill>
                  <a:prstClr val="black"/>
                </a:solidFill>
                <a:latin typeface="Calibri" panose="020F0502020204030204"/>
              </a:rPr>
              <a:t> has </a:t>
            </a:r>
            <a:r>
              <a:rPr lang="en-US" altLang="en-US" sz="2400" b="1" u="sng" dirty="0">
                <a:solidFill>
                  <a:prstClr val="black"/>
                </a:solidFill>
                <a:latin typeface="Calibri" panose="020F0502020204030204"/>
              </a:rPr>
              <a:t>three major checkpoints</a:t>
            </a:r>
            <a:r>
              <a:rPr lang="en-US" altLang="en-US" sz="2400" dirty="0">
                <a:solidFill>
                  <a:prstClr val="black"/>
                </a:solidFill>
                <a:latin typeface="Calibri" panose="020F0502020204030204"/>
              </a:rPr>
              <a:t> as surveillance mechanism for cell cycle progression or transitions :</a:t>
            </a:r>
          </a:p>
          <a:p>
            <a:pPr marL="274320" indent="-514350" algn="just" eaLnBrk="1" fontAlgn="auto" hangingPunct="1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altLang="en-US" sz="2200" dirty="0">
                <a:solidFill>
                  <a:srgbClr val="C40091"/>
                </a:solidFill>
                <a:latin typeface="Calibri" panose="020F0502020204030204"/>
              </a:rPr>
              <a:t>Start or restriction point (between G1 and S)</a:t>
            </a:r>
          </a:p>
          <a:p>
            <a:pPr marL="274320" indent="-514350" algn="just" eaLnBrk="1" fontAlgn="auto" hangingPunct="1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altLang="en-US" sz="2200" dirty="0">
                <a:solidFill>
                  <a:srgbClr val="0070C0"/>
                </a:solidFill>
                <a:latin typeface="Calibri" panose="020F0502020204030204"/>
              </a:rPr>
              <a:t>G2/M checkpoint</a:t>
            </a:r>
          </a:p>
          <a:p>
            <a:pPr marL="274320" indent="-514350" algn="just" eaLnBrk="1" fontAlgn="auto" hangingPunct="1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altLang="en-US" sz="2200" dirty="0">
                <a:solidFill>
                  <a:srgbClr val="7030A0"/>
                </a:solidFill>
                <a:latin typeface="Calibri" panose="020F0502020204030204"/>
              </a:rPr>
              <a:t>Metaphase/anaphase transition</a:t>
            </a:r>
          </a:p>
        </p:txBody>
      </p:sp>
      <p:sp>
        <p:nvSpPr>
          <p:cNvPr id="49156" name="Text Box 7"/>
          <p:cNvSpPr txBox="1">
            <a:spLocks noChangeArrowheads="1"/>
          </p:cNvSpPr>
          <p:nvPr/>
        </p:nvSpPr>
        <p:spPr bwMode="auto">
          <a:xfrm>
            <a:off x="561975" y="152400"/>
            <a:ext cx="79565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200" b="1" dirty="0">
                <a:solidFill>
                  <a:srgbClr val="0000FF"/>
                </a:solidFill>
                <a:latin typeface="Calibri Light" pitchFamily="34" charset="0"/>
              </a:rPr>
              <a:t>Cell cycle control system</a:t>
            </a:r>
          </a:p>
        </p:txBody>
      </p:sp>
    </p:spTree>
    <p:extLst>
      <p:ext uri="{BB962C8B-B14F-4D97-AF65-F5344CB8AC3E}">
        <p14:creationId xmlns:p14="http://schemas.microsoft.com/office/powerpoint/2010/main" val="2478612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1407244"/>
            <a:ext cx="4114800" cy="51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0" name="Text Box 9"/>
          <p:cNvSpPr txBox="1">
            <a:spLocks noChangeArrowheads="1"/>
          </p:cNvSpPr>
          <p:nvPr/>
        </p:nvSpPr>
        <p:spPr bwMode="auto">
          <a:xfrm>
            <a:off x="0" y="121522"/>
            <a:ext cx="9118599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ts val="600"/>
              </a:spcBef>
            </a:pPr>
            <a:r>
              <a:rPr lang="en-US" altLang="en-US" sz="2800" b="1" dirty="0">
                <a:solidFill>
                  <a:srgbClr val="0000FF"/>
                </a:solidFill>
              </a:rPr>
              <a:t>Cyclins &amp; cyclin-dependent kinases (</a:t>
            </a:r>
            <a:r>
              <a:rPr lang="en-US" altLang="en-US" sz="2800" b="1" dirty="0" err="1">
                <a:solidFill>
                  <a:srgbClr val="0000FF"/>
                </a:solidFill>
              </a:rPr>
              <a:t>Cdks</a:t>
            </a:r>
            <a:r>
              <a:rPr lang="en-US" altLang="en-US" sz="2800" b="1" dirty="0">
                <a:solidFill>
                  <a:srgbClr val="0000FF"/>
                </a:solidFill>
              </a:rPr>
              <a:t>): </a:t>
            </a:r>
          </a:p>
          <a:p>
            <a:pPr algn="ctr" eaLnBrk="1" hangingPunct="1">
              <a:spcBef>
                <a:spcPts val="600"/>
              </a:spcBef>
            </a:pPr>
            <a:r>
              <a:rPr lang="en-US" altLang="en-US" sz="2800" b="1" dirty="0">
                <a:solidFill>
                  <a:srgbClr val="0000FF"/>
                </a:solidFill>
              </a:rPr>
              <a:t>central components of the cell cycle control system</a:t>
            </a:r>
          </a:p>
        </p:txBody>
      </p:sp>
      <p:sp>
        <p:nvSpPr>
          <p:cNvPr id="50181" name="Text Box 10"/>
          <p:cNvSpPr txBox="1">
            <a:spLocks noChangeArrowheads="1"/>
          </p:cNvSpPr>
          <p:nvPr/>
        </p:nvSpPr>
        <p:spPr bwMode="auto">
          <a:xfrm>
            <a:off x="3995738" y="1498872"/>
            <a:ext cx="5040312" cy="517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en-US" sz="2200" dirty="0">
                <a:solidFill>
                  <a:srgbClr val="FF5D5D"/>
                </a:solidFill>
              </a:rPr>
              <a:t>Central component of cell cycle control system are </a:t>
            </a:r>
            <a:r>
              <a:rPr lang="en-US" altLang="en-US" sz="2200" b="1" dirty="0" err="1">
                <a:solidFill>
                  <a:srgbClr val="FF5D5D"/>
                </a:solidFill>
              </a:rPr>
              <a:t>cyclin</a:t>
            </a:r>
            <a:r>
              <a:rPr lang="en-US" altLang="en-US" sz="2200" b="1" dirty="0">
                <a:solidFill>
                  <a:srgbClr val="FF5D5D"/>
                </a:solidFill>
              </a:rPr>
              <a:t>-dependent kinases (</a:t>
            </a:r>
            <a:r>
              <a:rPr lang="en-US" altLang="en-US" sz="2200" b="1" dirty="0" err="1">
                <a:solidFill>
                  <a:srgbClr val="FF5D5D"/>
                </a:solidFill>
              </a:rPr>
              <a:t>Cdks</a:t>
            </a:r>
            <a:r>
              <a:rPr lang="en-US" altLang="en-US" sz="2200" b="1" dirty="0">
                <a:solidFill>
                  <a:srgbClr val="FF5D5D"/>
                </a:solidFill>
              </a:rPr>
              <a:t>)</a:t>
            </a:r>
            <a:r>
              <a:rPr lang="en-US" altLang="en-US" sz="2200" dirty="0">
                <a:solidFill>
                  <a:srgbClr val="FF5D5D"/>
                </a:solidFill>
              </a:rPr>
              <a:t>. </a:t>
            </a:r>
            <a:r>
              <a:rPr lang="en-US" altLang="en-US" sz="2200" u="sng" dirty="0">
                <a:solidFill>
                  <a:srgbClr val="FF5D5D"/>
                </a:solidFill>
              </a:rPr>
              <a:t>Their activities rise and fall </a:t>
            </a:r>
            <a:r>
              <a:rPr lang="en-US" altLang="en-US" sz="2200" dirty="0">
                <a:solidFill>
                  <a:srgbClr val="FF5D5D"/>
                </a:solidFill>
              </a:rPr>
              <a:t>as the cell progresses through its cycle. This leads to cyclical changes in the phosphorylation of proteins that initiate or regulate major cell cycle events.</a:t>
            </a:r>
          </a:p>
          <a:p>
            <a:pPr algn="just" eaLnBrk="1" hangingPunct="1">
              <a:spcBef>
                <a:spcPct val="50000"/>
              </a:spcBef>
            </a:pPr>
            <a:r>
              <a:rPr lang="en-US" altLang="en-US" sz="2200" dirty="0" err="1">
                <a:solidFill>
                  <a:srgbClr val="00B050"/>
                </a:solidFill>
              </a:rPr>
              <a:t>Cdk</a:t>
            </a:r>
            <a:r>
              <a:rPr lang="en-US" altLang="en-US" sz="2200" dirty="0">
                <a:solidFill>
                  <a:srgbClr val="00B050"/>
                </a:solidFill>
              </a:rPr>
              <a:t> activity is primarily controlled by </a:t>
            </a:r>
            <a:r>
              <a:rPr lang="en-US" altLang="en-US" sz="2200" b="1" dirty="0" err="1">
                <a:solidFill>
                  <a:srgbClr val="00B050"/>
                </a:solidFill>
              </a:rPr>
              <a:t>Cyclin</a:t>
            </a:r>
            <a:r>
              <a:rPr lang="en-US" altLang="en-US" sz="2200" dirty="0">
                <a:solidFill>
                  <a:srgbClr val="00B050"/>
                </a:solidFill>
              </a:rPr>
              <a:t> proteins. </a:t>
            </a:r>
            <a:r>
              <a:rPr lang="en-US" altLang="en-US" sz="2200" dirty="0" err="1">
                <a:solidFill>
                  <a:srgbClr val="00B050"/>
                </a:solidFill>
              </a:rPr>
              <a:t>Cdks</a:t>
            </a:r>
            <a:r>
              <a:rPr lang="en-US" altLang="en-US" sz="2200" dirty="0">
                <a:solidFill>
                  <a:srgbClr val="00B050"/>
                </a:solidFill>
              </a:rPr>
              <a:t> are active only when they tightly bind </a:t>
            </a:r>
            <a:r>
              <a:rPr lang="en-US" altLang="en-US" sz="2200" dirty="0" err="1">
                <a:solidFill>
                  <a:srgbClr val="00B050"/>
                </a:solidFill>
              </a:rPr>
              <a:t>cyclin</a:t>
            </a:r>
            <a:r>
              <a:rPr lang="en-US" altLang="en-US" sz="2200" dirty="0">
                <a:solidFill>
                  <a:srgbClr val="00B050"/>
                </a:solidFill>
              </a:rPr>
              <a:t>.</a:t>
            </a:r>
          </a:p>
          <a:p>
            <a:pPr algn="just" eaLnBrk="1" hangingPunct="1">
              <a:spcBef>
                <a:spcPct val="50000"/>
              </a:spcBef>
            </a:pPr>
            <a:r>
              <a:rPr lang="en-US" altLang="en-US" sz="2200" dirty="0">
                <a:solidFill>
                  <a:srgbClr val="00B050"/>
                </a:solidFill>
              </a:rPr>
              <a:t>The </a:t>
            </a:r>
            <a:r>
              <a:rPr lang="en-US" altLang="en-US" sz="2200" u="sng" dirty="0">
                <a:solidFill>
                  <a:srgbClr val="00B050"/>
                </a:solidFill>
              </a:rPr>
              <a:t>levels of </a:t>
            </a:r>
            <a:r>
              <a:rPr lang="en-US" altLang="en-US" sz="2200" u="sng" dirty="0" err="1">
                <a:solidFill>
                  <a:srgbClr val="00B050"/>
                </a:solidFill>
              </a:rPr>
              <a:t>cyclin</a:t>
            </a:r>
            <a:r>
              <a:rPr lang="en-US" altLang="en-US" sz="2200" u="sng" dirty="0">
                <a:solidFill>
                  <a:srgbClr val="00B050"/>
                </a:solidFill>
              </a:rPr>
              <a:t> proteins periodically rise and fall</a:t>
            </a:r>
            <a:r>
              <a:rPr lang="en-US" altLang="en-US" sz="2200" dirty="0">
                <a:solidFill>
                  <a:srgbClr val="00B050"/>
                </a:solidFill>
              </a:rPr>
              <a:t> which result in periodic activation and deactivation of the </a:t>
            </a:r>
            <a:r>
              <a:rPr lang="en-US" altLang="en-US" sz="2200" dirty="0" err="1">
                <a:solidFill>
                  <a:srgbClr val="00B050"/>
                </a:solidFill>
              </a:rPr>
              <a:t>Cdks</a:t>
            </a:r>
            <a:r>
              <a:rPr lang="en-US" altLang="en-US" sz="2200" dirty="0">
                <a:solidFill>
                  <a:srgbClr val="00B05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9193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 Box 5"/>
          <p:cNvSpPr txBox="1">
            <a:spLocks noChangeArrowheads="1"/>
          </p:cNvSpPr>
          <p:nvPr/>
        </p:nvSpPr>
        <p:spPr bwMode="auto">
          <a:xfrm>
            <a:off x="503238" y="170637"/>
            <a:ext cx="81375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800" b="1" dirty="0">
                <a:solidFill>
                  <a:srgbClr val="0000FF"/>
                </a:solidFill>
              </a:rPr>
              <a:t>Different classes of </a:t>
            </a:r>
            <a:r>
              <a:rPr lang="en-US" altLang="en-US" sz="2800" b="1" dirty="0" err="1">
                <a:solidFill>
                  <a:srgbClr val="0000FF"/>
                </a:solidFill>
              </a:rPr>
              <a:t>cyclins</a:t>
            </a:r>
            <a:r>
              <a:rPr lang="en-US" altLang="en-US" sz="2800" b="1" dirty="0">
                <a:solidFill>
                  <a:srgbClr val="0000FF"/>
                </a:solidFill>
              </a:rPr>
              <a:t> undergo cyclical synthesis and degradation</a:t>
            </a:r>
          </a:p>
        </p:txBody>
      </p:sp>
      <p:sp>
        <p:nvSpPr>
          <p:cNvPr id="51203" name="Text Box 8"/>
          <p:cNvSpPr txBox="1">
            <a:spLocks noChangeArrowheads="1"/>
          </p:cNvSpPr>
          <p:nvPr/>
        </p:nvSpPr>
        <p:spPr bwMode="auto">
          <a:xfrm>
            <a:off x="6156325" y="4437063"/>
            <a:ext cx="7921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566738" y="2065338"/>
            <a:ext cx="0" cy="1512887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205" name="Group 1"/>
          <p:cNvGrpSpPr>
            <a:grpSpLocks/>
          </p:cNvGrpSpPr>
          <p:nvPr/>
        </p:nvGrpSpPr>
        <p:grpSpPr bwMode="auto">
          <a:xfrm>
            <a:off x="323850" y="847725"/>
            <a:ext cx="8675688" cy="3805238"/>
            <a:chOff x="323025" y="1854683"/>
            <a:chExt cx="8676513" cy="3806342"/>
          </a:xfrm>
        </p:grpSpPr>
        <p:pic>
          <p:nvPicPr>
            <p:cNvPr id="5120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313" y="2065338"/>
              <a:ext cx="8531225" cy="359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09" name="TextBox 3"/>
            <p:cNvSpPr txBox="1">
              <a:spLocks noChangeArrowheads="1"/>
            </p:cNvSpPr>
            <p:nvPr/>
          </p:nvSpPr>
          <p:spPr bwMode="auto">
            <a:xfrm rot="-5400000">
              <a:off x="-499702" y="2677410"/>
              <a:ext cx="1953249" cy="3077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en-CA" altLang="en-US" sz="1400" b="1"/>
                <a:t>Cyclin concentration</a:t>
              </a:r>
            </a:p>
          </p:txBody>
        </p:sp>
      </p:grpSp>
      <p:sp>
        <p:nvSpPr>
          <p:cNvPr id="37894" name="Rectangle 14"/>
          <p:cNvSpPr>
            <a:spLocks noChangeArrowheads="1"/>
          </p:cNvSpPr>
          <p:nvPr/>
        </p:nvSpPr>
        <p:spPr bwMode="auto">
          <a:xfrm>
            <a:off x="200025" y="4581525"/>
            <a:ext cx="8943975" cy="215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8700" tIns="109503" rIns="126960" bIns="109503" anchor="ctr">
            <a:spAutoFit/>
          </a:bodyPr>
          <a:lstStyle/>
          <a:p>
            <a:pPr>
              <a:defRPr/>
            </a:pPr>
            <a:r>
              <a:rPr lang="en-US" altLang="en-US" dirty="0">
                <a:latin typeface="Arial" charset="0"/>
              </a:rPr>
              <a:t>Three classes of </a:t>
            </a:r>
            <a:r>
              <a:rPr lang="en-US" altLang="en-US" dirty="0" err="1">
                <a:latin typeface="Arial" charset="0"/>
              </a:rPr>
              <a:t>cyclins</a:t>
            </a:r>
            <a:r>
              <a:rPr lang="en-US" altLang="en-US" dirty="0">
                <a:latin typeface="Arial" charset="0"/>
              </a:rPr>
              <a:t> are required in all Eukaryotic cells: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altLang="en-US" b="1" dirty="0">
                <a:solidFill>
                  <a:srgbClr val="00B0F0"/>
                </a:solidFill>
                <a:latin typeface="Arial" charset="0"/>
              </a:rPr>
              <a:t>G1/S-</a:t>
            </a:r>
            <a:r>
              <a:rPr lang="en-US" altLang="en-US" b="1" dirty="0" err="1">
                <a:solidFill>
                  <a:srgbClr val="00B0F0"/>
                </a:solidFill>
                <a:latin typeface="Arial" charset="0"/>
              </a:rPr>
              <a:t>cyclins</a:t>
            </a:r>
            <a:r>
              <a:rPr lang="en-US" altLang="en-US" dirty="0">
                <a:solidFill>
                  <a:srgbClr val="00B0F0"/>
                </a:solidFill>
                <a:latin typeface="Arial" charset="0"/>
              </a:rPr>
              <a:t> bind </a:t>
            </a:r>
            <a:r>
              <a:rPr lang="en-US" altLang="en-US" dirty="0" err="1">
                <a:solidFill>
                  <a:srgbClr val="00B0F0"/>
                </a:solidFill>
                <a:latin typeface="Arial" charset="0"/>
              </a:rPr>
              <a:t>Cdks</a:t>
            </a:r>
            <a:r>
              <a:rPr lang="en-US" altLang="en-US" dirty="0">
                <a:solidFill>
                  <a:srgbClr val="00B0F0"/>
                </a:solidFill>
                <a:latin typeface="Arial" charset="0"/>
              </a:rPr>
              <a:t> at the end of G1 and commit the cell to DNA replication.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altLang="en-US" b="1" dirty="0">
                <a:solidFill>
                  <a:srgbClr val="967200"/>
                </a:solidFill>
                <a:latin typeface="Arial" charset="0"/>
              </a:rPr>
              <a:t>S-</a:t>
            </a:r>
            <a:r>
              <a:rPr lang="en-US" altLang="en-US" b="1" dirty="0" err="1">
                <a:solidFill>
                  <a:srgbClr val="967200"/>
                </a:solidFill>
                <a:latin typeface="Arial" charset="0"/>
              </a:rPr>
              <a:t>cyclins</a:t>
            </a:r>
            <a:r>
              <a:rPr lang="en-US" altLang="en-US" dirty="0">
                <a:solidFill>
                  <a:srgbClr val="967200"/>
                </a:solidFill>
                <a:latin typeface="Arial" charset="0"/>
              </a:rPr>
              <a:t> bind </a:t>
            </a:r>
            <a:r>
              <a:rPr lang="en-US" altLang="en-US" dirty="0" err="1">
                <a:solidFill>
                  <a:srgbClr val="967200"/>
                </a:solidFill>
                <a:latin typeface="Arial" charset="0"/>
              </a:rPr>
              <a:t>Cdks</a:t>
            </a:r>
            <a:r>
              <a:rPr lang="en-US" altLang="en-US" dirty="0">
                <a:solidFill>
                  <a:srgbClr val="967200"/>
                </a:solidFill>
                <a:latin typeface="Arial" charset="0"/>
              </a:rPr>
              <a:t> during S phase and are required for the initiation of DNA replication.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altLang="en-US" b="1" dirty="0">
                <a:solidFill>
                  <a:srgbClr val="00B050"/>
                </a:solidFill>
                <a:latin typeface="Arial" charset="0"/>
              </a:rPr>
              <a:t>M-</a:t>
            </a:r>
            <a:r>
              <a:rPr lang="en-US" altLang="en-US" b="1" dirty="0" err="1">
                <a:solidFill>
                  <a:srgbClr val="00B050"/>
                </a:solidFill>
                <a:latin typeface="Arial" charset="0"/>
              </a:rPr>
              <a:t>cyclins</a:t>
            </a:r>
            <a:r>
              <a:rPr lang="en-US" altLang="en-US" dirty="0">
                <a:solidFill>
                  <a:srgbClr val="00B050"/>
                </a:solidFill>
                <a:latin typeface="Arial" charset="0"/>
              </a:rPr>
              <a:t> promote the events of mitosis.</a:t>
            </a:r>
          </a:p>
          <a:p>
            <a:pPr>
              <a:defRPr/>
            </a:pPr>
            <a:r>
              <a:rPr lang="en-US" altLang="en-US" dirty="0">
                <a:latin typeface="Arial" charset="0"/>
              </a:rPr>
              <a:t>In most cells, a fourth class of </a:t>
            </a:r>
            <a:r>
              <a:rPr lang="en-US" altLang="en-US" dirty="0" err="1">
                <a:latin typeface="Arial" charset="0"/>
              </a:rPr>
              <a:t>cyclins</a:t>
            </a:r>
            <a:r>
              <a:rPr lang="en-US" altLang="en-US" dirty="0">
                <a:latin typeface="Arial" charset="0"/>
              </a:rPr>
              <a:t>, the G1-cyclins, helps promote passage through Start or the restriction point in late G1.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31825" y="1146175"/>
            <a:ext cx="0" cy="143986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759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9144000" cy="736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GB" sz="3200" b="1" dirty="0">
                <a:solidFill>
                  <a:srgbClr val="007E39"/>
                </a:solidFill>
              </a:rPr>
              <a:t>What happens when cell cycle regulation goes wrong?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87450"/>
            <a:ext cx="7886700" cy="21685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GB" sz="2200" dirty="0"/>
              <a:t>Uncontrolled proliferation- </a:t>
            </a:r>
            <a:r>
              <a:rPr lang="en-GB" sz="2200" b="1" dirty="0">
                <a:solidFill>
                  <a:srgbClr val="FF0000"/>
                </a:solidFill>
              </a:rPr>
              <a:t>TUMOUR/Cancer</a:t>
            </a:r>
          </a:p>
          <a:p>
            <a:pPr>
              <a:defRPr/>
            </a:pPr>
            <a:r>
              <a:rPr lang="en-GB" sz="2200" dirty="0"/>
              <a:t>Cell division without checking for DNA damage/sequence change</a:t>
            </a:r>
          </a:p>
          <a:p>
            <a:pPr lvl="1">
              <a:buFont typeface="Wingdings" panose="05000000000000000000" pitchFamily="2" charset="2"/>
              <a:buChar char="Ø"/>
              <a:defRPr/>
            </a:pPr>
            <a:r>
              <a:rPr lang="en-GB" sz="2200" dirty="0"/>
              <a:t>DNA </a:t>
            </a:r>
            <a:r>
              <a:rPr lang="en-GB" sz="2200" b="1" dirty="0">
                <a:solidFill>
                  <a:srgbClr val="0881B5"/>
                </a:solidFill>
              </a:rPr>
              <a:t>replication errors</a:t>
            </a:r>
            <a:r>
              <a:rPr lang="en-GB" sz="2200" dirty="0"/>
              <a:t> are not corrected</a:t>
            </a:r>
          </a:p>
          <a:p>
            <a:pPr lvl="1">
              <a:buFont typeface="Wingdings" panose="05000000000000000000" pitchFamily="2" charset="2"/>
              <a:buChar char="Ø"/>
              <a:defRPr/>
            </a:pPr>
            <a:r>
              <a:rPr lang="en-GB" sz="2200" dirty="0"/>
              <a:t>DNA damage due to external </a:t>
            </a:r>
            <a:r>
              <a:rPr lang="en-GB" sz="2200" b="1" i="1" dirty="0">
                <a:solidFill>
                  <a:srgbClr val="339966"/>
                </a:solidFill>
              </a:rPr>
              <a:t>mutagens</a:t>
            </a:r>
            <a:r>
              <a:rPr lang="en-GB" sz="2200" dirty="0"/>
              <a:t> are not corrected</a:t>
            </a:r>
          </a:p>
          <a:p>
            <a:pPr lvl="2">
              <a:buFont typeface="Wingdings" panose="05000000000000000000" pitchFamily="2" charset="2"/>
              <a:buChar char="Ø"/>
              <a:defRPr/>
            </a:pPr>
            <a:r>
              <a:rPr lang="en-GB" sz="2200" dirty="0"/>
              <a:t>ACCUMULATION OF </a:t>
            </a:r>
            <a:r>
              <a:rPr lang="en-GB" sz="2200" b="1" dirty="0">
                <a:solidFill>
                  <a:srgbClr val="FF0000"/>
                </a:solidFill>
              </a:rPr>
              <a:t>MUTATIONS</a:t>
            </a:r>
            <a:r>
              <a:rPr lang="en-GB" sz="2200" dirty="0"/>
              <a:t> IN GENOME</a:t>
            </a:r>
          </a:p>
          <a:p>
            <a:pPr>
              <a:defRPr/>
            </a:pPr>
            <a:endParaRPr lang="en-GB" sz="2200" dirty="0"/>
          </a:p>
          <a:p>
            <a:pPr>
              <a:defRPr/>
            </a:pPr>
            <a:endParaRPr lang="en-GB" sz="2200" dirty="0"/>
          </a:p>
        </p:txBody>
      </p:sp>
      <p:sp>
        <p:nvSpPr>
          <p:cNvPr id="52228" name="TextBox 3"/>
          <p:cNvSpPr txBox="1">
            <a:spLocks noChangeArrowheads="1"/>
          </p:cNvSpPr>
          <p:nvPr/>
        </p:nvSpPr>
        <p:spPr bwMode="auto">
          <a:xfrm>
            <a:off x="1236663" y="3563938"/>
            <a:ext cx="7627937" cy="923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buFont typeface="Wingdings" pitchFamily="2" charset="2"/>
              <a:buChar char="q"/>
            </a:pPr>
            <a:r>
              <a:rPr lang="en-GB">
                <a:solidFill>
                  <a:srgbClr val="FF5050"/>
                </a:solidFill>
                <a:latin typeface="Calibri" pitchFamily="34" charset="0"/>
              </a:rPr>
              <a:t>Error rate of DNA Polymerase= 1 in 10</a:t>
            </a:r>
            <a:r>
              <a:rPr lang="en-GB" baseline="30000">
                <a:solidFill>
                  <a:srgbClr val="FF5050"/>
                </a:solidFill>
                <a:latin typeface="Calibri" pitchFamily="34" charset="0"/>
              </a:rPr>
              <a:t>5</a:t>
            </a:r>
            <a:r>
              <a:rPr lang="en-GB">
                <a:solidFill>
                  <a:srgbClr val="FF5050"/>
                </a:solidFill>
                <a:latin typeface="Calibri" pitchFamily="34" charset="0"/>
              </a:rPr>
              <a:t> nucleotides</a:t>
            </a:r>
          </a:p>
          <a:p>
            <a:pPr eaLnBrk="1" hangingPunct="1">
              <a:buFont typeface="Wingdings" pitchFamily="2" charset="2"/>
              <a:buChar char="Ø"/>
            </a:pPr>
            <a:r>
              <a:rPr lang="en-GB">
                <a:solidFill>
                  <a:srgbClr val="FFFF00"/>
                </a:solidFill>
                <a:latin typeface="Calibri" pitchFamily="34" charset="0"/>
              </a:rPr>
              <a:t>A human cell has 6 billion base pairs</a:t>
            </a:r>
          </a:p>
          <a:p>
            <a:pPr eaLnBrk="1" hangingPunct="1">
              <a:buFont typeface="Wingdings" pitchFamily="2" charset="2"/>
              <a:buChar char="Ø"/>
            </a:pPr>
            <a:r>
              <a:rPr lang="en-GB">
                <a:solidFill>
                  <a:srgbClr val="FFFF00"/>
                </a:solidFill>
                <a:latin typeface="Calibri" pitchFamily="34" charset="0"/>
              </a:rPr>
              <a:t>So 1 round of replication of the human genome will make 120,000 errors!!!</a:t>
            </a:r>
          </a:p>
        </p:txBody>
      </p:sp>
      <p:pic>
        <p:nvPicPr>
          <p:cNvPr id="52229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63" y="3563938"/>
            <a:ext cx="9239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30" name="TextBox 8"/>
          <p:cNvSpPr txBox="1">
            <a:spLocks noChangeArrowheads="1"/>
          </p:cNvSpPr>
          <p:nvPr/>
        </p:nvSpPr>
        <p:spPr bwMode="auto">
          <a:xfrm>
            <a:off x="1236663" y="4633913"/>
            <a:ext cx="7627937" cy="9239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buFont typeface="Wingdings" pitchFamily="2" charset="2"/>
              <a:buChar char="q"/>
            </a:pPr>
            <a:r>
              <a:rPr lang="en-GB">
                <a:solidFill>
                  <a:srgbClr val="FF5050"/>
                </a:solidFill>
                <a:latin typeface="Calibri" pitchFamily="34" charset="0"/>
              </a:rPr>
              <a:t>How are those errors repaired?</a:t>
            </a:r>
          </a:p>
          <a:p>
            <a:pPr eaLnBrk="1" hangingPunct="1">
              <a:buFont typeface="Wingdings" pitchFamily="2" charset="2"/>
              <a:buChar char="Ø"/>
            </a:pPr>
            <a:r>
              <a:rPr lang="en-GB">
                <a:solidFill>
                  <a:srgbClr val="FFFF00"/>
                </a:solidFill>
                <a:latin typeface="Calibri" pitchFamily="34" charset="0"/>
              </a:rPr>
              <a:t>During replication: DNA Polymerase has proofreading activity</a:t>
            </a:r>
          </a:p>
          <a:p>
            <a:pPr eaLnBrk="1" hangingPunct="1">
              <a:buFont typeface="Wingdings" pitchFamily="2" charset="2"/>
              <a:buChar char="Ø"/>
            </a:pPr>
            <a:r>
              <a:rPr lang="en-GB">
                <a:solidFill>
                  <a:srgbClr val="FFFF00"/>
                </a:solidFill>
                <a:latin typeface="Calibri" pitchFamily="34" charset="0"/>
              </a:rPr>
              <a:t>After replication: A well designed DNA repair machinery repairs the damage </a:t>
            </a:r>
          </a:p>
        </p:txBody>
      </p:sp>
      <p:pic>
        <p:nvPicPr>
          <p:cNvPr id="52231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6" t="37361" r="21556" b="37152"/>
          <a:stretch>
            <a:fillRect/>
          </a:stretch>
        </p:blipFill>
        <p:spPr bwMode="auto">
          <a:xfrm>
            <a:off x="258763" y="4633913"/>
            <a:ext cx="9239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32" name="TextBox 13"/>
          <p:cNvSpPr txBox="1">
            <a:spLocks noChangeArrowheads="1"/>
          </p:cNvSpPr>
          <p:nvPr/>
        </p:nvSpPr>
        <p:spPr bwMode="auto">
          <a:xfrm>
            <a:off x="1236663" y="5811729"/>
            <a:ext cx="7627937" cy="646331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buFont typeface="Wingdings" pitchFamily="2" charset="2"/>
              <a:buChar char="q"/>
            </a:pPr>
            <a:r>
              <a:rPr lang="en-GB" dirty="0">
                <a:solidFill>
                  <a:srgbClr val="FF5050"/>
                </a:solidFill>
                <a:latin typeface="Calibri" pitchFamily="34" charset="0"/>
              </a:rPr>
              <a:t>If the DNA damage is beyond repair: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rgbClr val="FFFF00"/>
                </a:solidFill>
                <a:latin typeface="Calibri" pitchFamily="34" charset="0"/>
              </a:rPr>
              <a:t>The cell dies by initiating Apoptosis</a:t>
            </a:r>
          </a:p>
        </p:txBody>
      </p:sp>
      <p:pic>
        <p:nvPicPr>
          <p:cNvPr id="52233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63" y="5672931"/>
            <a:ext cx="9239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508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2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2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2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2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22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52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52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22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52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52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8" grpId="0" animBg="1"/>
      <p:bldP spid="52230" grpId="0" animBg="1"/>
      <p:bldP spid="522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78259"/>
            <a:ext cx="7886700" cy="56356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GB" sz="3200" b="1" dirty="0"/>
              <a:t>What happens when DNA is </a:t>
            </a:r>
            <a:r>
              <a:rPr lang="en-GB" sz="3200" b="1" dirty="0">
                <a:solidFill>
                  <a:srgbClr val="FF0000"/>
                </a:solidFill>
              </a:rPr>
              <a:t>damaged/mutated</a:t>
            </a:r>
            <a:r>
              <a:rPr lang="en-GB" sz="3200" b="1" dirty="0"/>
              <a:t>? </a:t>
            </a:r>
          </a:p>
        </p:txBody>
      </p:sp>
      <p:pic>
        <p:nvPicPr>
          <p:cNvPr id="53252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27" b="25583"/>
          <a:stretch>
            <a:fillRect/>
          </a:stretch>
        </p:blipFill>
        <p:spPr bwMode="auto">
          <a:xfrm>
            <a:off x="2762250" y="3564284"/>
            <a:ext cx="3687763" cy="85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46163" y="1952972"/>
            <a:ext cx="1271587" cy="647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Replication errors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95538" y="1952972"/>
            <a:ext cx="1112837" cy="647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Ionizing Radiation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86163" y="1952972"/>
            <a:ext cx="1058862" cy="647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UV exposure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13288" y="1952972"/>
            <a:ext cx="1325562" cy="647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Mutagenic chemicals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13463" y="1949797"/>
            <a:ext cx="647700" cy="647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ROS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42125" y="1952972"/>
            <a:ext cx="1190625" cy="647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Cigarette smoking</a:t>
            </a:r>
          </a:p>
        </p:txBody>
      </p:sp>
      <p:grpSp>
        <p:nvGrpSpPr>
          <p:cNvPr id="58" name="Group 57"/>
          <p:cNvGrpSpPr>
            <a:grpSpLocks/>
          </p:cNvGrpSpPr>
          <p:nvPr/>
        </p:nvGrpSpPr>
        <p:grpSpPr bwMode="auto">
          <a:xfrm>
            <a:off x="1681163" y="2716559"/>
            <a:ext cx="5756275" cy="739775"/>
            <a:chOff x="1681589" y="2002962"/>
            <a:chExt cx="5756001" cy="740233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1681589" y="2002962"/>
              <a:ext cx="2016029" cy="681460"/>
            </a:xfrm>
            <a:prstGeom prst="straightConnector1">
              <a:avLst/>
            </a:prstGeom>
            <a:ln w="38100">
              <a:solidFill>
                <a:srgbClr val="ED731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2951529" y="2002962"/>
              <a:ext cx="1255652" cy="681460"/>
            </a:xfrm>
            <a:prstGeom prst="straightConnector1">
              <a:avLst/>
            </a:prstGeom>
            <a:ln w="38100">
              <a:solidFill>
                <a:srgbClr val="ED731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4873899" y="2002962"/>
              <a:ext cx="501626" cy="740233"/>
            </a:xfrm>
            <a:prstGeom prst="straightConnector1">
              <a:avLst/>
            </a:prstGeom>
            <a:ln w="38100">
              <a:solidFill>
                <a:srgbClr val="ED731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>
              <a:off x="5372350" y="2004551"/>
              <a:ext cx="1065162" cy="679871"/>
            </a:xfrm>
            <a:prstGeom prst="straightConnector1">
              <a:avLst/>
            </a:prstGeom>
            <a:ln w="38100">
              <a:solidFill>
                <a:srgbClr val="ED731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5810479" y="2002962"/>
              <a:ext cx="1627111" cy="713229"/>
            </a:xfrm>
            <a:prstGeom prst="straightConnector1">
              <a:avLst/>
            </a:prstGeom>
            <a:ln w="38100">
              <a:solidFill>
                <a:srgbClr val="ED731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4115110" y="2002962"/>
              <a:ext cx="603221" cy="740233"/>
            </a:xfrm>
            <a:prstGeom prst="straightConnector1">
              <a:avLst/>
            </a:prstGeom>
            <a:ln w="38100">
              <a:solidFill>
                <a:srgbClr val="ED731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1804988" y="5218459"/>
            <a:ext cx="1738312" cy="64611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Cell cycle pauses at Checkpoint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640138" y="5231159"/>
            <a:ext cx="1308100" cy="64611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DNA repair programme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046663" y="5231159"/>
            <a:ext cx="2466975" cy="64611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Apoptosis (Programmed Cell Death)</a:t>
            </a:r>
          </a:p>
        </p:txBody>
      </p:sp>
      <p:grpSp>
        <p:nvGrpSpPr>
          <p:cNvPr id="59" name="Group 58"/>
          <p:cNvGrpSpPr>
            <a:grpSpLocks/>
          </p:cNvGrpSpPr>
          <p:nvPr/>
        </p:nvGrpSpPr>
        <p:grpSpPr bwMode="auto">
          <a:xfrm>
            <a:off x="2559050" y="4361207"/>
            <a:ext cx="3384550" cy="869952"/>
            <a:chOff x="2777216" y="4416616"/>
            <a:chExt cx="3384468" cy="870109"/>
          </a:xfrm>
        </p:grpSpPr>
        <p:cxnSp>
          <p:nvCxnSpPr>
            <p:cNvPr id="47" name="Straight Arrow Connector 46"/>
            <p:cNvCxnSpPr>
              <a:stCxn id="53252" idx="2"/>
            </p:cNvCxnSpPr>
            <p:nvPr/>
          </p:nvCxnSpPr>
          <p:spPr>
            <a:xfrm flipH="1">
              <a:off x="2777216" y="4420512"/>
              <a:ext cx="1828756" cy="738320"/>
            </a:xfrm>
            <a:prstGeom prst="straightConnector1">
              <a:avLst/>
            </a:prstGeom>
            <a:ln w="38100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cxnSpLocks/>
              <a:endCxn id="44" idx="0"/>
            </p:cNvCxnSpPr>
            <p:nvPr/>
          </p:nvCxnSpPr>
          <p:spPr>
            <a:xfrm flipH="1">
              <a:off x="4512312" y="4416616"/>
              <a:ext cx="93660" cy="870109"/>
            </a:xfrm>
            <a:prstGeom prst="straightConnector1">
              <a:avLst/>
            </a:prstGeom>
            <a:ln w="38100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53252" idx="2"/>
            </p:cNvCxnSpPr>
            <p:nvPr/>
          </p:nvCxnSpPr>
          <p:spPr>
            <a:xfrm>
              <a:off x="4605972" y="4420512"/>
              <a:ext cx="1555712" cy="738320"/>
            </a:xfrm>
            <a:prstGeom prst="straightConnector1">
              <a:avLst/>
            </a:prstGeom>
            <a:ln w="38100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964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32" grpId="0" animBg="1"/>
      <p:bldP spid="44" grpId="0" animBg="1"/>
      <p:bldP spid="4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628650" y="446881"/>
            <a:ext cx="7886700" cy="677863"/>
          </a:xfrm>
        </p:spPr>
        <p:txBody>
          <a:bodyPr/>
          <a:lstStyle/>
          <a:p>
            <a:r>
              <a:rPr lang="en-GB" sz="3600" b="1" dirty="0">
                <a:solidFill>
                  <a:srgbClr val="FF0000"/>
                </a:solidFill>
              </a:rPr>
              <a:t>What is a mutation?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" y="1173163"/>
            <a:ext cx="5068888" cy="2708275"/>
          </a:xfrm>
        </p:spPr>
        <p:txBody>
          <a:bodyPr>
            <a:normAutofit/>
          </a:bodyPr>
          <a:lstStyle/>
          <a:p>
            <a:pPr marL="0" indent="0">
              <a:buFontTx/>
              <a:buNone/>
              <a:defRPr/>
            </a:pPr>
            <a:r>
              <a:rPr lang="en-GB" sz="2000" dirty="0"/>
              <a:t>A </a:t>
            </a:r>
            <a:r>
              <a:rPr lang="en-GB" sz="2000" b="1" dirty="0">
                <a:solidFill>
                  <a:srgbClr val="FF0000"/>
                </a:solidFill>
              </a:rPr>
              <a:t>mutation</a:t>
            </a:r>
            <a:r>
              <a:rPr lang="en-GB" sz="2000" dirty="0"/>
              <a:t> is an alteration in the nucleotide sequence of the genome of an organism</a:t>
            </a: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en-GB" sz="2000" dirty="0"/>
              <a:t>Mutation in a gene results in alteration in the protein product</a:t>
            </a: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en-GB" sz="2000" b="1" dirty="0">
                <a:solidFill>
                  <a:srgbClr val="0070C0"/>
                </a:solidFill>
              </a:rPr>
              <a:t>Spontaneous mutations: </a:t>
            </a:r>
            <a:r>
              <a:rPr lang="en-GB" sz="2000" dirty="0"/>
              <a:t>due to replication error</a:t>
            </a: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en-GB" sz="2000" b="1" dirty="0">
                <a:solidFill>
                  <a:srgbClr val="BC2C43"/>
                </a:solidFill>
              </a:rPr>
              <a:t>Induced mutations:</a:t>
            </a:r>
            <a:r>
              <a:rPr lang="en-GB" sz="2000" dirty="0">
                <a:solidFill>
                  <a:srgbClr val="BC2C43"/>
                </a:solidFill>
              </a:rPr>
              <a:t> </a:t>
            </a:r>
            <a:r>
              <a:rPr lang="en-GB" sz="2000" dirty="0"/>
              <a:t>caused by mutagens</a:t>
            </a:r>
          </a:p>
        </p:txBody>
      </p:sp>
      <p:pic>
        <p:nvPicPr>
          <p:cNvPr id="54276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r="18439"/>
          <a:stretch>
            <a:fillRect/>
          </a:stretch>
        </p:blipFill>
        <p:spPr bwMode="auto">
          <a:xfrm>
            <a:off x="5487988" y="1143000"/>
            <a:ext cx="3324225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7" name="Content Placeholder 2"/>
          <p:cNvSpPr txBox="1">
            <a:spLocks/>
          </p:cNvSpPr>
          <p:nvPr/>
        </p:nvSpPr>
        <p:spPr bwMode="auto">
          <a:xfrm>
            <a:off x="419100" y="4168775"/>
            <a:ext cx="8237538" cy="216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685800" indent="-2286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</a:pPr>
            <a:r>
              <a:rPr lang="en-GB" sz="2000" b="1">
                <a:solidFill>
                  <a:srgbClr val="007E39"/>
                </a:solidFill>
                <a:latin typeface="Calibri" pitchFamily="34" charset="0"/>
              </a:rPr>
              <a:t>Mutagen:</a:t>
            </a:r>
            <a:r>
              <a:rPr lang="en-GB" sz="2000">
                <a:solidFill>
                  <a:srgbClr val="007E39"/>
                </a:solidFill>
                <a:latin typeface="Calibri" pitchFamily="34" charset="0"/>
              </a:rPr>
              <a:t> </a:t>
            </a:r>
            <a:r>
              <a:rPr lang="en-GB" sz="2000">
                <a:solidFill>
                  <a:srgbClr val="000000"/>
                </a:solidFill>
                <a:latin typeface="Calibri" pitchFamily="34" charset="0"/>
              </a:rPr>
              <a:t>a physical or chemical agent that changes the DNA sequence</a:t>
            </a:r>
          </a:p>
          <a:p>
            <a:pPr lvl="1" eaLnBrk="1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GB" sz="2000">
                <a:solidFill>
                  <a:srgbClr val="000000"/>
                </a:solidFill>
                <a:latin typeface="Calibri" pitchFamily="34" charset="0"/>
              </a:rPr>
              <a:t>Examples: radiation (UV, X ray etc.), tobacco, chemical agents</a:t>
            </a: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</a:pPr>
            <a:r>
              <a:rPr lang="en-US" sz="2000" b="1">
                <a:solidFill>
                  <a:srgbClr val="007E39"/>
                </a:solidFill>
                <a:latin typeface="Calibri" pitchFamily="34" charset="0"/>
              </a:rPr>
              <a:t>Carcinogen:</a:t>
            </a:r>
            <a:r>
              <a:rPr lang="en-US" sz="2000">
                <a:solidFill>
                  <a:srgbClr val="007E39"/>
                </a:solidFill>
                <a:latin typeface="Calibri" pitchFamily="34" charset="0"/>
              </a:rPr>
              <a:t> </a:t>
            </a:r>
            <a:r>
              <a:rPr lang="en-US" sz="2000">
                <a:solidFill>
                  <a:srgbClr val="000000"/>
                </a:solidFill>
                <a:latin typeface="Calibri" pitchFamily="34" charset="0"/>
              </a:rPr>
              <a:t>a substance or agent that promotes carcinogenesis or cancer formation</a:t>
            </a:r>
          </a:p>
          <a:p>
            <a:pPr lvl="1" eaLnBrk="1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sz="2000">
                <a:solidFill>
                  <a:srgbClr val="000000"/>
                </a:solidFill>
                <a:latin typeface="Calibri" pitchFamily="34" charset="0"/>
              </a:rPr>
              <a:t>Examples: Asbestos, tobacco smoke, aflatoxin, arsenic, radiation, food colors, certain viruses etc.</a:t>
            </a:r>
          </a:p>
        </p:txBody>
      </p:sp>
      <p:sp>
        <p:nvSpPr>
          <p:cNvPr id="5" name="Oval 4"/>
          <p:cNvSpPr/>
          <p:nvPr/>
        </p:nvSpPr>
        <p:spPr>
          <a:xfrm>
            <a:off x="6484938" y="1387475"/>
            <a:ext cx="830262" cy="9556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6469063" y="2716213"/>
            <a:ext cx="830262" cy="9572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3242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B1D56B9202A846BDFCF33BC0DA80F5" ma:contentTypeVersion="0" ma:contentTypeDescription="Create a new document." ma:contentTypeScope="" ma:versionID="81abce97404b37071fa0f587ddb733c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967b7be50301903c78f9c39c6fd9a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FD73093-29D5-4C1E-A8A3-621915FA11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EFCA471-B4CF-4283-9EBF-2A0FF2ED257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1688291-DC85-4A83-AE34-4F255F42FF0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1014</TotalTime>
  <Words>1761</Words>
  <Application>Microsoft Office PowerPoint</Application>
  <PresentationFormat>On-screen Show (4:3)</PresentationFormat>
  <Paragraphs>205</Paragraphs>
  <Slides>25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 JULIAN</vt:lpstr>
      <vt:lpstr>Arial</vt:lpstr>
      <vt:lpstr>Calibri</vt:lpstr>
      <vt:lpstr>Calibri Light</vt:lpstr>
      <vt:lpstr>Copperplate Gothic Bold</vt:lpstr>
      <vt:lpstr>HelveticaNeueLTStd-Lt</vt:lpstr>
      <vt:lpstr>Wingdings</vt:lpstr>
      <vt:lpstr>Office Theme</vt:lpstr>
      <vt:lpstr>1_Office Theme</vt:lpstr>
      <vt:lpstr>BS20001: Science of Living Systems: Spring2022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happens when cell cycle regulation goes wrong?</vt:lpstr>
      <vt:lpstr>What happens when DNA is damaged/mutated? </vt:lpstr>
      <vt:lpstr>What is a mutation?</vt:lpstr>
      <vt:lpstr>Germline mutations vs Somatic Mutations</vt:lpstr>
      <vt:lpstr>Which Gene Mutations may lead to Cancer?</vt:lpstr>
      <vt:lpstr>PowerPoint Presentation</vt:lpstr>
      <vt:lpstr>Role of tumour suppressor gene p53</vt:lpstr>
      <vt:lpstr>Cancer is a multistep process:  in each step accumulating mutations and altering cells properties</vt:lpstr>
      <vt:lpstr>Hallmarks of Cancer Cells</vt:lpstr>
      <vt:lpstr>1. Development of Tumor</vt:lpstr>
      <vt:lpstr>2. Angiogenesis:  Formation of blood vessels in tumour </vt:lpstr>
      <vt:lpstr>3. Immortalization:  Evading Apoptosis</vt:lpstr>
      <vt:lpstr>4. Metastasis:  Invasion and tumor formation at a new site</vt:lpstr>
      <vt:lpstr>PowerPoint Presentation</vt:lpstr>
      <vt:lpstr>PowerPoint Presentation</vt:lpstr>
      <vt:lpstr>Apoptosis / Programmed Cell Death (PCD)</vt:lpstr>
      <vt:lpstr>PowerPoint Presentation</vt:lpstr>
      <vt:lpstr>Reading and references</vt:lpstr>
      <vt:lpstr>Caspase: mediator of apoptosis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Prof. N.R.Jana</dc:creator>
  <cp:lastModifiedBy>Sunanda Mandal</cp:lastModifiedBy>
  <cp:revision>24</cp:revision>
  <dcterms:created xsi:type="dcterms:W3CDTF">2022-01-19T05:16:16Z</dcterms:created>
  <dcterms:modified xsi:type="dcterms:W3CDTF">2022-04-13T05:17:25Z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0x01010099B1D56B9202A846BDFCF33BC0DA80F5</vt:lpwstr>
  </property>
</Properties>
</file>